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8"/>
  </p:notesMasterIdLst>
  <p:sldIdLst>
    <p:sldId id="292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5" r:id="rId31"/>
    <p:sldId id="286" r:id="rId32"/>
    <p:sldId id="287" r:id="rId33"/>
    <p:sldId id="288" r:id="rId34"/>
    <p:sldId id="289" r:id="rId35"/>
    <p:sldId id="290" r:id="rId36"/>
    <p:sldId id="291" r:id="rId37"/>
  </p:sldIdLst>
  <p:sldSz cx="18288000" cy="10287000"/>
  <p:notesSz cx="6858000" cy="9144000"/>
  <p:embeddedFontLst>
    <p:embeddedFont>
      <p:font typeface="Cambria" panose="02040503050406030204" pitchFamily="18" charset="0"/>
      <p:regular r:id="rId39"/>
      <p:bold r:id="rId40"/>
      <p:italic r:id="rId41"/>
      <p:boldItalic r:id="rId42"/>
    </p:embeddedFont>
    <p:embeddedFont>
      <p:font typeface="Telegraf" panose="020B0604020202020204" charset="0"/>
      <p:regular r:id="rId43"/>
    </p:embeddedFont>
    <p:embeddedFont>
      <p:font typeface="Telegraf Bold" panose="020B0604020202020204" charset="0"/>
      <p:regular r:id="rId4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1765" autoAdjust="0"/>
  </p:normalViewPr>
  <p:slideViewPr>
    <p:cSldViewPr>
      <p:cViewPr varScale="1">
        <p:scale>
          <a:sx n="32" d="100"/>
          <a:sy n="32" d="100"/>
        </p:scale>
        <p:origin x="53" y="65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4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2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5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03.04.2025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 dirty="0"/>
              <a:t>too much time taken in payroll calculation</a:t>
            </a:r>
          </a:p>
          <a:p>
            <a:endParaRPr lang="en-US" dirty="0"/>
          </a:p>
          <a:p>
            <a:r>
              <a:rPr lang="en-US" dirty="0"/>
              <a:t>integration issues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 dirty="0"/>
              <a:t>chat bot integration</a:t>
            </a:r>
          </a:p>
          <a:p>
            <a:endParaRPr lang="en-US" dirty="0"/>
          </a:p>
          <a:p>
            <a:r>
              <a:rPr lang="en-US" dirty="0"/>
              <a:t>concurrency, multithreading</a:t>
            </a:r>
          </a:p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sv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C4D84DE-45CD-D8D3-D00C-506BD28BFE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8594" y="63956"/>
            <a:ext cx="2690812" cy="2208151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CBD34E3-C209-690D-9D40-7F2FAA96A82C}"/>
              </a:ext>
            </a:extLst>
          </p:cNvPr>
          <p:cNvSpPr txBox="1"/>
          <p:nvPr/>
        </p:nvSpPr>
        <p:spPr>
          <a:xfrm>
            <a:off x="-42111" y="2210207"/>
            <a:ext cx="18288000" cy="30406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  <a:buNone/>
            </a:pPr>
            <a:r>
              <a:rPr lang="en-US" sz="2800" b="1" dirty="0" err="1">
                <a:effectLst/>
                <a:latin typeface="Cambria" panose="02040503050406030204" pitchFamily="18" charset="0"/>
                <a:ea typeface="MS Mincho" panose="02020609040205080304" pitchFamily="49" charset="-128"/>
                <a:cs typeface="Shruti" panose="020B0502040204020203" pitchFamily="34" charset="0"/>
              </a:rPr>
              <a:t>Dharmsinh</a:t>
            </a:r>
            <a:r>
              <a:rPr lang="en-US" sz="2800" b="1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Shruti" panose="020B0502040204020203" pitchFamily="34" charset="0"/>
              </a:rPr>
              <a:t> Desai University, Nadiad</a:t>
            </a:r>
            <a:r>
              <a:rPr lang="en-IN" sz="2800" dirty="0">
                <a:latin typeface="Cambria" panose="02040503050406030204" pitchFamily="18" charset="0"/>
                <a:ea typeface="MS Mincho" panose="02020609040205080304" pitchFamily="49" charset="-128"/>
                <a:cs typeface="Shruti" panose="020B0502040204020203" pitchFamily="34" charset="0"/>
              </a:rPr>
              <a:t>   </a:t>
            </a:r>
          </a:p>
          <a:p>
            <a:pPr algn="ctr">
              <a:lnSpc>
                <a:spcPct val="115000"/>
              </a:lnSpc>
              <a:spcAft>
                <a:spcPts val="1000"/>
              </a:spcAft>
              <a:buNone/>
            </a:pPr>
            <a:r>
              <a:rPr lang="en-US" sz="28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Shruti" panose="020B0502040204020203" pitchFamily="34" charset="0"/>
              </a:rPr>
              <a:t>Faculty of Technology</a:t>
            </a:r>
            <a:endParaRPr lang="en-IN" sz="2800" dirty="0">
              <a:effectLst/>
              <a:latin typeface="Cambria" panose="02040503050406030204" pitchFamily="18" charset="0"/>
              <a:ea typeface="MS Mincho" panose="02020609040205080304" pitchFamily="49" charset="-128"/>
              <a:cs typeface="Shruti" panose="020B0502040204020203" pitchFamily="34" charset="0"/>
            </a:endParaRPr>
          </a:p>
          <a:p>
            <a:pPr algn="ctr">
              <a:lnSpc>
                <a:spcPct val="115000"/>
              </a:lnSpc>
              <a:spcAft>
                <a:spcPts val="1000"/>
              </a:spcAft>
              <a:buNone/>
            </a:pPr>
            <a:r>
              <a:rPr lang="en-US" sz="28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Shruti" panose="020B0502040204020203" pitchFamily="34" charset="0"/>
              </a:rPr>
              <a:t>Department of Computer Engineering</a:t>
            </a:r>
            <a:endParaRPr lang="en-IN" sz="2800" dirty="0">
              <a:effectLst/>
              <a:latin typeface="Cambria" panose="02040503050406030204" pitchFamily="18" charset="0"/>
              <a:ea typeface="MS Mincho" panose="02020609040205080304" pitchFamily="49" charset="-128"/>
              <a:cs typeface="Shruti" panose="020B0502040204020203" pitchFamily="34" charset="0"/>
            </a:endParaRPr>
          </a:p>
          <a:p>
            <a:pPr algn="ctr">
              <a:lnSpc>
                <a:spcPct val="115000"/>
              </a:lnSpc>
              <a:spcAft>
                <a:spcPts val="1000"/>
              </a:spcAft>
              <a:buNone/>
            </a:pPr>
            <a:r>
              <a:rPr lang="en-US" sz="2800" dirty="0" err="1">
                <a:effectLst/>
                <a:latin typeface="Cambria" panose="02040503050406030204" pitchFamily="18" charset="0"/>
                <a:ea typeface="MS Mincho" panose="02020609040205080304" pitchFamily="49" charset="-128"/>
                <a:cs typeface="Shruti" panose="020B0502040204020203" pitchFamily="34" charset="0"/>
              </a:rPr>
              <a:t>Btech</a:t>
            </a:r>
            <a:r>
              <a:rPr lang="en-US" sz="28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Shruti" panose="020B0502040204020203" pitchFamily="34" charset="0"/>
              </a:rPr>
              <a:t>. CE Semester – VI</a:t>
            </a:r>
            <a:endParaRPr lang="en-IN" sz="2800" dirty="0">
              <a:effectLst/>
              <a:latin typeface="Cambria" panose="02040503050406030204" pitchFamily="18" charset="0"/>
              <a:ea typeface="MS Mincho" panose="02020609040205080304" pitchFamily="49" charset="-128"/>
              <a:cs typeface="Shruti" panose="020B0502040204020203" pitchFamily="34" charset="0"/>
            </a:endParaRPr>
          </a:p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sz="2800" b="1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Shruti" panose="020B0502040204020203" pitchFamily="34" charset="0"/>
              </a:rPr>
              <a:t>Subject:  System Design Practices</a:t>
            </a:r>
            <a:endParaRPr lang="en-IN" sz="2800" dirty="0">
              <a:effectLst/>
              <a:latin typeface="Cambria" panose="02040503050406030204" pitchFamily="18" charset="0"/>
              <a:ea typeface="MS Mincho" panose="02020609040205080304" pitchFamily="49" charset="-128"/>
              <a:cs typeface="Shruti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12B1F3-D199-9EF1-A0FD-343D7B54C837}"/>
              </a:ext>
            </a:extLst>
          </p:cNvPr>
          <p:cNvSpPr txBox="1"/>
          <p:nvPr/>
        </p:nvSpPr>
        <p:spPr>
          <a:xfrm>
            <a:off x="4565985" y="6293023"/>
            <a:ext cx="9156030" cy="36644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  <a:buNone/>
            </a:pPr>
            <a:r>
              <a:rPr lang="en-US" sz="2800" b="1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Shruti" panose="020B0502040204020203" pitchFamily="34" charset="0"/>
              </a:rPr>
              <a:t>Project Title: HR Management System</a:t>
            </a:r>
            <a:endParaRPr lang="en-IN" sz="2800" dirty="0">
              <a:effectLst/>
              <a:latin typeface="Cambria" panose="02040503050406030204" pitchFamily="18" charset="0"/>
              <a:ea typeface="MS Mincho" panose="02020609040205080304" pitchFamily="49" charset="-128"/>
              <a:cs typeface="Shruti" panose="020B0502040204020203" pitchFamily="34" charset="0"/>
            </a:endParaRPr>
          </a:p>
          <a:p>
            <a:pPr algn="ctr">
              <a:lnSpc>
                <a:spcPct val="115000"/>
              </a:lnSpc>
              <a:spcAft>
                <a:spcPts val="1000"/>
              </a:spcAft>
              <a:buNone/>
            </a:pPr>
            <a:r>
              <a:rPr lang="en-US" sz="28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Shruti" panose="020B0502040204020203" pitchFamily="34" charset="0"/>
              </a:rPr>
              <a:t>By</a:t>
            </a:r>
            <a:endParaRPr lang="en-IN" sz="2800" dirty="0">
              <a:effectLst/>
              <a:latin typeface="Cambria" panose="02040503050406030204" pitchFamily="18" charset="0"/>
              <a:ea typeface="MS Mincho" panose="02020609040205080304" pitchFamily="49" charset="-128"/>
              <a:cs typeface="Shruti" panose="020B0502040204020203" pitchFamily="34" charset="0"/>
            </a:endParaRPr>
          </a:p>
          <a:p>
            <a:pPr algn="ctr">
              <a:lnSpc>
                <a:spcPct val="115000"/>
              </a:lnSpc>
              <a:spcAft>
                <a:spcPts val="1000"/>
              </a:spcAft>
              <a:buNone/>
            </a:pPr>
            <a:r>
              <a:rPr lang="en-US" sz="28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Shruti" panose="020B0502040204020203" pitchFamily="34" charset="0"/>
              </a:rPr>
              <a:t>Thakkar Anish , CE088 , ID No. 22CEUON124</a:t>
            </a:r>
            <a:endParaRPr lang="en-IN" sz="2800" dirty="0">
              <a:effectLst/>
              <a:latin typeface="Cambria" panose="02040503050406030204" pitchFamily="18" charset="0"/>
              <a:ea typeface="MS Mincho" panose="02020609040205080304" pitchFamily="49" charset="-128"/>
              <a:cs typeface="Shruti" panose="020B0502040204020203" pitchFamily="34" charset="0"/>
            </a:endParaRPr>
          </a:p>
          <a:p>
            <a:pPr algn="ctr">
              <a:lnSpc>
                <a:spcPct val="115000"/>
              </a:lnSpc>
              <a:spcAft>
                <a:spcPts val="1000"/>
              </a:spcAft>
              <a:buNone/>
            </a:pPr>
            <a:r>
              <a:rPr lang="en-US" sz="28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Shruti" panose="020B0502040204020203" pitchFamily="34" charset="0"/>
              </a:rPr>
              <a:t>Vaibhav Makwana , CE024 , ID No. 22CEUBG138</a:t>
            </a:r>
            <a:endParaRPr lang="en-IN" sz="2800" dirty="0">
              <a:effectLst/>
              <a:latin typeface="Cambria" panose="02040503050406030204" pitchFamily="18" charset="0"/>
              <a:ea typeface="MS Mincho" panose="02020609040205080304" pitchFamily="49" charset="-128"/>
              <a:cs typeface="Shruti" panose="020B0502040204020203" pitchFamily="34" charset="0"/>
            </a:endParaRPr>
          </a:p>
          <a:p>
            <a:pPr algn="ctr">
              <a:lnSpc>
                <a:spcPct val="115000"/>
              </a:lnSpc>
              <a:spcAft>
                <a:spcPts val="1000"/>
              </a:spcAft>
              <a:buNone/>
            </a:pPr>
            <a:r>
              <a:rPr lang="en-US" sz="28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Shruti" panose="020B0502040204020203" pitchFamily="34" charset="0"/>
              </a:rPr>
              <a:t> </a:t>
            </a:r>
            <a:endParaRPr lang="en-IN" sz="2800" dirty="0">
              <a:effectLst/>
              <a:latin typeface="Cambria" panose="02040503050406030204" pitchFamily="18" charset="0"/>
              <a:ea typeface="MS Mincho" panose="02020609040205080304" pitchFamily="49" charset="-128"/>
              <a:cs typeface="Shruti" panose="020B0502040204020203" pitchFamily="34" charset="0"/>
            </a:endParaRPr>
          </a:p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sz="28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Shruti" panose="020B0502040204020203" pitchFamily="34" charset="0"/>
              </a:rPr>
              <a:t>Guided by: Prof. Jigar M. Pandya, Associate Professor </a:t>
            </a:r>
            <a:endParaRPr lang="en-IN" sz="2800" dirty="0">
              <a:effectLst/>
              <a:latin typeface="Cambria" panose="02040503050406030204" pitchFamily="18" charset="0"/>
              <a:ea typeface="MS Mincho" panose="02020609040205080304" pitchFamily="49" charset="-128"/>
              <a:cs typeface="Shrut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37118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3808457" cy="10287000"/>
          </a:xfrm>
          <a:prstGeom prst="rect">
            <a:avLst/>
          </a:prstGeom>
          <a:solidFill>
            <a:srgbClr val="E8E8E8"/>
          </a:solidFill>
        </p:spPr>
      </p:sp>
      <p:grpSp>
        <p:nvGrpSpPr>
          <p:cNvPr id="3" name="Group 3"/>
          <p:cNvGrpSpPr/>
          <p:nvPr/>
        </p:nvGrpSpPr>
        <p:grpSpPr>
          <a:xfrm>
            <a:off x="2703008" y="0"/>
            <a:ext cx="2010500" cy="2010500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63C49A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2703008" y="2221174"/>
            <a:ext cx="2010500" cy="2010500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63C49A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4983303" y="-8317"/>
            <a:ext cx="9496240" cy="44495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674"/>
              </a:lnSpc>
            </a:pPr>
            <a:r>
              <a:rPr lang="en-US" sz="3924">
                <a:solidFill>
                  <a:srgbClr val="1C1D20"/>
                </a:solidFill>
                <a:latin typeface="Telegraf"/>
                <a:ea typeface="Telegraf"/>
                <a:cs typeface="Telegraf"/>
                <a:sym typeface="Telegraf"/>
              </a:rPr>
              <a:t>Employee CRUD</a:t>
            </a:r>
          </a:p>
          <a:p>
            <a:pPr algn="l">
              <a:lnSpc>
                <a:spcPts val="8674"/>
              </a:lnSpc>
            </a:pPr>
            <a:r>
              <a:rPr lang="en-US" sz="3924">
                <a:solidFill>
                  <a:srgbClr val="1C1D20"/>
                </a:solidFill>
                <a:latin typeface="Telegraf"/>
                <a:ea typeface="Telegraf"/>
                <a:cs typeface="Telegraf"/>
                <a:sym typeface="Telegraf"/>
              </a:rPr>
              <a:t>Department CRUD</a:t>
            </a:r>
          </a:p>
          <a:p>
            <a:pPr algn="l">
              <a:lnSpc>
                <a:spcPts val="9812"/>
              </a:lnSpc>
            </a:pPr>
            <a:r>
              <a:rPr lang="en-US" sz="3924">
                <a:solidFill>
                  <a:srgbClr val="1C1D20"/>
                </a:solidFill>
                <a:latin typeface="Telegraf"/>
                <a:ea typeface="Telegraf"/>
                <a:cs typeface="Telegraf"/>
                <a:sym typeface="Telegraf"/>
              </a:rPr>
              <a:t>Payroll calculation and optimization </a:t>
            </a:r>
          </a:p>
          <a:p>
            <a:pPr algn="l">
              <a:lnSpc>
                <a:spcPts val="8674"/>
              </a:lnSpc>
            </a:pPr>
            <a:r>
              <a:rPr lang="en-US" sz="3924">
                <a:solidFill>
                  <a:srgbClr val="1C1D20"/>
                </a:solidFill>
                <a:latin typeface="Telegraf"/>
                <a:ea typeface="Telegraf"/>
                <a:cs typeface="Telegraf"/>
                <a:sym typeface="Telegraf"/>
              </a:rPr>
              <a:t>Deployment in Azure</a:t>
            </a:r>
          </a:p>
        </p:txBody>
      </p:sp>
      <p:sp>
        <p:nvSpPr>
          <p:cNvPr id="8" name="AutoShape 8"/>
          <p:cNvSpPr/>
          <p:nvPr/>
        </p:nvSpPr>
        <p:spPr>
          <a:xfrm>
            <a:off x="14479543" y="0"/>
            <a:ext cx="3808457" cy="10287000"/>
          </a:xfrm>
          <a:prstGeom prst="rect">
            <a:avLst/>
          </a:prstGeom>
          <a:solidFill>
            <a:srgbClr val="E8E8E8"/>
          </a:solidFill>
        </p:spPr>
      </p:sp>
      <p:grpSp>
        <p:nvGrpSpPr>
          <p:cNvPr id="9" name="Group 9"/>
          <p:cNvGrpSpPr/>
          <p:nvPr/>
        </p:nvGrpSpPr>
        <p:grpSpPr>
          <a:xfrm>
            <a:off x="13474293" y="4441224"/>
            <a:ext cx="2010500" cy="2010500"/>
            <a:chOff x="0" y="0"/>
            <a:chExt cx="6350000" cy="63500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13474293" y="6661274"/>
            <a:ext cx="2010500" cy="2010500"/>
            <a:chOff x="0" y="0"/>
            <a:chExt cx="6350000" cy="63500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13474293" y="8882448"/>
            <a:ext cx="2010500" cy="2010500"/>
            <a:chOff x="0" y="0"/>
            <a:chExt cx="6350000" cy="63500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</p:grpSp>
      <p:sp>
        <p:nvSpPr>
          <p:cNvPr id="15" name="TextBox 15"/>
          <p:cNvSpPr txBox="1"/>
          <p:nvPr/>
        </p:nvSpPr>
        <p:spPr>
          <a:xfrm>
            <a:off x="3023565" y="4600575"/>
            <a:ext cx="10114134" cy="48479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812"/>
              </a:lnSpc>
            </a:pPr>
            <a:r>
              <a:rPr lang="en-US" sz="3924">
                <a:solidFill>
                  <a:srgbClr val="1C1D20"/>
                </a:solidFill>
                <a:latin typeface="Telegraf"/>
                <a:ea typeface="Telegraf"/>
                <a:cs typeface="Telegraf"/>
                <a:sym typeface="Telegraf"/>
              </a:rPr>
              <a:t>Users CRUD</a:t>
            </a:r>
          </a:p>
          <a:p>
            <a:pPr algn="r">
              <a:lnSpc>
                <a:spcPts val="9812"/>
              </a:lnSpc>
            </a:pPr>
            <a:r>
              <a:rPr lang="en-US" sz="3924">
                <a:solidFill>
                  <a:srgbClr val="1C1D20"/>
                </a:solidFill>
                <a:latin typeface="Telegraf"/>
                <a:ea typeface="Telegraf"/>
                <a:cs typeface="Telegraf"/>
                <a:sym typeface="Telegraf"/>
              </a:rPr>
              <a:t>Attendance update with Excel sheets</a:t>
            </a:r>
          </a:p>
          <a:p>
            <a:pPr algn="r">
              <a:lnSpc>
                <a:spcPts val="9812"/>
              </a:lnSpc>
            </a:pPr>
            <a:r>
              <a:rPr lang="en-US" sz="3924">
                <a:solidFill>
                  <a:srgbClr val="1C1D20"/>
                </a:solidFill>
                <a:latin typeface="Telegraf"/>
                <a:ea typeface="Telegraf"/>
                <a:cs typeface="Telegraf"/>
                <a:sym typeface="Telegraf"/>
              </a:rPr>
              <a:t>Authorization and authentication </a:t>
            </a:r>
          </a:p>
          <a:p>
            <a:pPr algn="r">
              <a:lnSpc>
                <a:spcPts val="9812"/>
              </a:lnSpc>
            </a:pPr>
            <a:r>
              <a:rPr lang="en-US" sz="3924">
                <a:solidFill>
                  <a:srgbClr val="1C1D20"/>
                </a:solidFill>
                <a:latin typeface="Telegraf"/>
                <a:ea typeface="Telegraf"/>
                <a:cs typeface="Telegraf"/>
                <a:sym typeface="Telegraf"/>
              </a:rPr>
              <a:t>Holidays management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2703008" y="4441224"/>
            <a:ext cx="2010500" cy="2010500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63C49A"/>
            </a:solidFill>
          </p:spPr>
        </p:sp>
      </p:grpSp>
      <p:sp>
        <p:nvSpPr>
          <p:cNvPr id="18" name="TextBox 18"/>
          <p:cNvSpPr txBox="1"/>
          <p:nvPr/>
        </p:nvSpPr>
        <p:spPr>
          <a:xfrm>
            <a:off x="235184" y="904875"/>
            <a:ext cx="9496240" cy="719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94"/>
              </a:lnSpc>
            </a:pPr>
            <a:r>
              <a:rPr lang="en-US" sz="3924">
                <a:solidFill>
                  <a:srgbClr val="1C1D20"/>
                </a:solidFill>
                <a:latin typeface="Telegraf"/>
                <a:ea typeface="Telegraf"/>
                <a:cs typeface="Telegraf"/>
                <a:sym typeface="Telegraf"/>
              </a:rPr>
              <a:t>VAIBHAV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5818168" y="5322649"/>
            <a:ext cx="9496240" cy="719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94"/>
              </a:lnSpc>
            </a:pPr>
            <a:r>
              <a:rPr lang="en-US" sz="3924">
                <a:solidFill>
                  <a:srgbClr val="1C1D20"/>
                </a:solidFill>
                <a:latin typeface="Telegraf"/>
                <a:ea typeface="Telegraf"/>
                <a:cs typeface="Telegraf"/>
                <a:sym typeface="Telegraf"/>
              </a:rPr>
              <a:t>ANISH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8148" b="-370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522652" y="3786899"/>
            <a:ext cx="12961829" cy="2713202"/>
            <a:chOff x="0" y="0"/>
            <a:chExt cx="17282438" cy="3617603"/>
          </a:xfrm>
        </p:grpSpPr>
        <p:sp>
          <p:nvSpPr>
            <p:cNvPr id="4" name="TextBox 4"/>
            <p:cNvSpPr txBox="1"/>
            <p:nvPr/>
          </p:nvSpPr>
          <p:spPr>
            <a:xfrm>
              <a:off x="0" y="1684028"/>
              <a:ext cx="17282438" cy="19335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0800"/>
                </a:lnSpc>
              </a:pPr>
              <a:r>
                <a:rPr lang="en-US" sz="9000" b="1">
                  <a:solidFill>
                    <a:srgbClr val="FFFFFF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Architecture</a:t>
              </a:r>
            </a:p>
          </p:txBody>
        </p:sp>
        <p:grpSp>
          <p:nvGrpSpPr>
            <p:cNvPr id="5" name="Group 5"/>
            <p:cNvGrpSpPr>
              <a:grpSpLocks noChangeAspect="1"/>
            </p:cNvGrpSpPr>
            <p:nvPr/>
          </p:nvGrpSpPr>
          <p:grpSpPr>
            <a:xfrm>
              <a:off x="0" y="0"/>
              <a:ext cx="1044365" cy="1044365"/>
              <a:chOff x="-2540" y="-2540"/>
              <a:chExt cx="6355080" cy="635508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-2540" y="-2540"/>
                <a:ext cx="6355080" cy="6355080"/>
              </a:xfrm>
              <a:custGeom>
                <a:avLst/>
                <a:gdLst/>
                <a:ahLst/>
                <a:cxnLst/>
                <a:rect l="l" t="t" r="r" b="b"/>
                <a:pathLst>
                  <a:path w="6355080" h="6355080">
                    <a:moveTo>
                      <a:pt x="3177540" y="6355080"/>
                    </a:moveTo>
                    <a:cubicBezTo>
                      <a:pt x="2329180" y="6355080"/>
                      <a:pt x="1530350" y="6024880"/>
                      <a:pt x="930910" y="5424170"/>
                    </a:cubicBezTo>
                    <a:cubicBezTo>
                      <a:pt x="330200" y="4824730"/>
                      <a:pt x="0" y="4025900"/>
                      <a:pt x="0" y="3177540"/>
                    </a:cubicBezTo>
                    <a:cubicBezTo>
                      <a:pt x="0" y="2329180"/>
                      <a:pt x="330200" y="1530350"/>
                      <a:pt x="930910" y="930910"/>
                    </a:cubicBezTo>
                    <a:cubicBezTo>
                      <a:pt x="1530350" y="330200"/>
                      <a:pt x="2329180" y="0"/>
                      <a:pt x="3177540" y="0"/>
                    </a:cubicBezTo>
                    <a:cubicBezTo>
                      <a:pt x="4025900" y="0"/>
                      <a:pt x="4824730" y="330200"/>
                      <a:pt x="5424170" y="930910"/>
                    </a:cubicBezTo>
                    <a:cubicBezTo>
                      <a:pt x="6024880" y="1531620"/>
                      <a:pt x="6355080" y="2329180"/>
                      <a:pt x="6355080" y="3177540"/>
                    </a:cubicBezTo>
                    <a:cubicBezTo>
                      <a:pt x="6355080" y="4025900"/>
                      <a:pt x="6024880" y="4824730"/>
                      <a:pt x="5424170" y="5424170"/>
                    </a:cubicBezTo>
                    <a:cubicBezTo>
                      <a:pt x="4824730" y="6024880"/>
                      <a:pt x="4025900" y="6355080"/>
                      <a:pt x="3177540" y="6355080"/>
                    </a:cubicBezTo>
                    <a:close/>
                    <a:moveTo>
                      <a:pt x="3177540" y="190500"/>
                    </a:moveTo>
                    <a:cubicBezTo>
                      <a:pt x="2379980" y="190500"/>
                      <a:pt x="1629410" y="501650"/>
                      <a:pt x="1065530" y="1065530"/>
                    </a:cubicBezTo>
                    <a:cubicBezTo>
                      <a:pt x="501650" y="1629410"/>
                      <a:pt x="190500" y="2379980"/>
                      <a:pt x="190500" y="3177540"/>
                    </a:cubicBezTo>
                    <a:cubicBezTo>
                      <a:pt x="190500" y="3975100"/>
                      <a:pt x="501650" y="4725670"/>
                      <a:pt x="1065530" y="5289550"/>
                    </a:cubicBezTo>
                    <a:cubicBezTo>
                      <a:pt x="1629410" y="5853430"/>
                      <a:pt x="2379980" y="6164580"/>
                      <a:pt x="3177540" y="6164580"/>
                    </a:cubicBezTo>
                    <a:cubicBezTo>
                      <a:pt x="3975100" y="6164580"/>
                      <a:pt x="4725670" y="5853430"/>
                      <a:pt x="5289550" y="5289550"/>
                    </a:cubicBezTo>
                    <a:cubicBezTo>
                      <a:pt x="5853430" y="4725670"/>
                      <a:pt x="6164580" y="3975100"/>
                      <a:pt x="6164580" y="3177540"/>
                    </a:cubicBezTo>
                    <a:cubicBezTo>
                      <a:pt x="6164580" y="2379980"/>
                      <a:pt x="5853430" y="1629410"/>
                      <a:pt x="5289550" y="1065530"/>
                    </a:cubicBezTo>
                    <a:cubicBezTo>
                      <a:pt x="4725670" y="501650"/>
                      <a:pt x="3975100" y="190500"/>
                      <a:pt x="3177540" y="190500"/>
                    </a:cubicBezTo>
                    <a:close/>
                  </a:path>
                </a:pathLst>
              </a:custGeom>
              <a:solidFill>
                <a:srgbClr val="63C49A"/>
              </a:solidFill>
            </p:spPr>
          </p:sp>
        </p:grpSp>
        <p:sp>
          <p:nvSpPr>
            <p:cNvPr id="7" name="TextBox 7"/>
            <p:cNvSpPr txBox="1"/>
            <p:nvPr/>
          </p:nvSpPr>
          <p:spPr>
            <a:xfrm>
              <a:off x="257367" y="212122"/>
              <a:ext cx="529632" cy="5851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53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87996" y="319403"/>
            <a:ext cx="17112804" cy="9673690"/>
          </a:xfrm>
          <a:custGeom>
            <a:avLst/>
            <a:gdLst/>
            <a:ahLst/>
            <a:cxnLst/>
            <a:rect l="l" t="t" r="r" b="b"/>
            <a:pathLst>
              <a:path w="17112804" h="9673690">
                <a:moveTo>
                  <a:pt x="0" y="0"/>
                </a:moveTo>
                <a:lnTo>
                  <a:pt x="17112804" y="0"/>
                </a:lnTo>
                <a:lnTo>
                  <a:pt x="17112804" y="9673690"/>
                </a:lnTo>
                <a:lnTo>
                  <a:pt x="0" y="96736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585" r="-2585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534395" y="9191625"/>
            <a:ext cx="8609605" cy="9777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73"/>
              </a:lnSpc>
            </a:pPr>
            <a:r>
              <a:rPr lang="en-US" sz="5978" b="1">
                <a:solidFill>
                  <a:srgbClr val="1C1D20"/>
                </a:solidFill>
                <a:latin typeface="Telegraf Bold"/>
                <a:ea typeface="Telegraf Bold"/>
                <a:cs typeface="Telegraf Bold"/>
                <a:sym typeface="Telegraf Bold"/>
              </a:rPr>
              <a:t>ER Diagram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87996" y="578592"/>
            <a:ext cx="17263103" cy="8679708"/>
          </a:xfrm>
          <a:custGeom>
            <a:avLst/>
            <a:gdLst/>
            <a:ahLst/>
            <a:cxnLst/>
            <a:rect l="l" t="t" r="r" b="b"/>
            <a:pathLst>
              <a:path w="17263103" h="8679708">
                <a:moveTo>
                  <a:pt x="0" y="0"/>
                </a:moveTo>
                <a:lnTo>
                  <a:pt x="17263103" y="0"/>
                </a:lnTo>
                <a:lnTo>
                  <a:pt x="17263103" y="8679708"/>
                </a:lnTo>
                <a:lnTo>
                  <a:pt x="0" y="86797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22" r="-422" b="-128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40396" y="730992"/>
            <a:ext cx="17263103" cy="8679708"/>
          </a:xfrm>
          <a:custGeom>
            <a:avLst/>
            <a:gdLst/>
            <a:ahLst/>
            <a:cxnLst/>
            <a:rect l="l" t="t" r="r" b="b"/>
            <a:pathLst>
              <a:path w="17263103" h="8679708">
                <a:moveTo>
                  <a:pt x="0" y="0"/>
                </a:moveTo>
                <a:lnTo>
                  <a:pt x="17263103" y="0"/>
                </a:lnTo>
                <a:lnTo>
                  <a:pt x="17263103" y="8679708"/>
                </a:lnTo>
                <a:lnTo>
                  <a:pt x="0" y="86797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22" r="-422" b="-1288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534395" y="9191625"/>
            <a:ext cx="8609605" cy="9777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73"/>
              </a:lnSpc>
            </a:pPr>
            <a:r>
              <a:rPr lang="en-US" sz="5978" b="1">
                <a:solidFill>
                  <a:srgbClr val="1C1D20"/>
                </a:solidFill>
                <a:latin typeface="Telegraf Bold"/>
                <a:ea typeface="Telegraf Bold"/>
                <a:cs typeface="Telegraf Bold"/>
                <a:sym typeface="Telegraf Bold"/>
              </a:rPr>
              <a:t>Class Diagram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579049" y="289907"/>
            <a:ext cx="13787967" cy="9707187"/>
          </a:xfrm>
          <a:custGeom>
            <a:avLst/>
            <a:gdLst/>
            <a:ahLst/>
            <a:cxnLst/>
            <a:rect l="l" t="t" r="r" b="b"/>
            <a:pathLst>
              <a:path w="13787967" h="9707187">
                <a:moveTo>
                  <a:pt x="0" y="0"/>
                </a:moveTo>
                <a:lnTo>
                  <a:pt x="13787966" y="0"/>
                </a:lnTo>
                <a:lnTo>
                  <a:pt x="13787966" y="9707186"/>
                </a:lnTo>
                <a:lnTo>
                  <a:pt x="0" y="970718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165" r="-1129" b="-2715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50498" y="9309270"/>
            <a:ext cx="18037502" cy="9777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73"/>
              </a:lnSpc>
            </a:pPr>
            <a:r>
              <a:rPr lang="en-US" sz="5978" b="1">
                <a:solidFill>
                  <a:srgbClr val="1C1D20"/>
                </a:solidFill>
                <a:latin typeface="Telegraf Bold"/>
                <a:ea typeface="Telegraf Bold"/>
                <a:cs typeface="Telegraf Bold"/>
                <a:sym typeface="Telegraf Bold"/>
              </a:rPr>
              <a:t>Sequence Diagram - Attendence Management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04122" y="1103551"/>
            <a:ext cx="15262739" cy="7936624"/>
          </a:xfrm>
          <a:custGeom>
            <a:avLst/>
            <a:gdLst/>
            <a:ahLst/>
            <a:cxnLst/>
            <a:rect l="l" t="t" r="r" b="b"/>
            <a:pathLst>
              <a:path w="15262739" h="7936624">
                <a:moveTo>
                  <a:pt x="0" y="0"/>
                </a:moveTo>
                <a:lnTo>
                  <a:pt x="15262739" y="0"/>
                </a:lnTo>
                <a:lnTo>
                  <a:pt x="15262739" y="7936624"/>
                </a:lnTo>
                <a:lnTo>
                  <a:pt x="0" y="79366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534395" y="9191625"/>
            <a:ext cx="16203298" cy="9777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73"/>
              </a:lnSpc>
            </a:pPr>
            <a:r>
              <a:rPr lang="en-US" sz="5978" b="1">
                <a:solidFill>
                  <a:srgbClr val="1C1D20"/>
                </a:solidFill>
                <a:latin typeface="Telegraf Bold"/>
                <a:ea typeface="Telegraf Bold"/>
                <a:cs typeface="Telegraf Bold"/>
                <a:sym typeface="Telegraf Bold"/>
              </a:rPr>
              <a:t>Sequence Diagram - Payroll Management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565590" y="318694"/>
            <a:ext cx="13643824" cy="8939606"/>
          </a:xfrm>
          <a:custGeom>
            <a:avLst/>
            <a:gdLst/>
            <a:ahLst/>
            <a:cxnLst/>
            <a:rect l="l" t="t" r="r" b="b"/>
            <a:pathLst>
              <a:path w="13643824" h="8939606">
                <a:moveTo>
                  <a:pt x="0" y="0"/>
                </a:moveTo>
                <a:lnTo>
                  <a:pt x="13643824" y="0"/>
                </a:lnTo>
                <a:lnTo>
                  <a:pt x="13643824" y="8939606"/>
                </a:lnTo>
                <a:lnTo>
                  <a:pt x="0" y="89396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978" b="-3140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534395" y="9191625"/>
            <a:ext cx="16203298" cy="9777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73"/>
              </a:lnSpc>
            </a:pPr>
            <a:r>
              <a:rPr lang="en-US" sz="5978" b="1">
                <a:solidFill>
                  <a:srgbClr val="1C1D20"/>
                </a:solidFill>
                <a:latin typeface="Telegraf Bold"/>
                <a:ea typeface="Telegraf Bold"/>
                <a:cs typeface="Telegraf Bold"/>
                <a:sym typeface="Telegraf Bold"/>
              </a:rPr>
              <a:t>Sequence Diagram - Roles Management 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8148" b="-370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522652" y="3786899"/>
            <a:ext cx="12961829" cy="2713202"/>
            <a:chOff x="0" y="0"/>
            <a:chExt cx="17282438" cy="3617603"/>
          </a:xfrm>
        </p:grpSpPr>
        <p:sp>
          <p:nvSpPr>
            <p:cNvPr id="4" name="TextBox 4"/>
            <p:cNvSpPr txBox="1"/>
            <p:nvPr/>
          </p:nvSpPr>
          <p:spPr>
            <a:xfrm>
              <a:off x="0" y="1684028"/>
              <a:ext cx="17282438" cy="19335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0800"/>
                </a:lnSpc>
              </a:pPr>
              <a:r>
                <a:rPr lang="en-US" sz="9000" b="1">
                  <a:solidFill>
                    <a:srgbClr val="FFFFFF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Special Bits</a:t>
              </a:r>
            </a:p>
          </p:txBody>
        </p:sp>
        <p:grpSp>
          <p:nvGrpSpPr>
            <p:cNvPr id="5" name="Group 5"/>
            <p:cNvGrpSpPr>
              <a:grpSpLocks noChangeAspect="1"/>
            </p:cNvGrpSpPr>
            <p:nvPr/>
          </p:nvGrpSpPr>
          <p:grpSpPr>
            <a:xfrm>
              <a:off x="0" y="0"/>
              <a:ext cx="1044365" cy="1044365"/>
              <a:chOff x="-2540" y="-2540"/>
              <a:chExt cx="6355080" cy="635508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-2540" y="-2540"/>
                <a:ext cx="6355080" cy="6355080"/>
              </a:xfrm>
              <a:custGeom>
                <a:avLst/>
                <a:gdLst/>
                <a:ahLst/>
                <a:cxnLst/>
                <a:rect l="l" t="t" r="r" b="b"/>
                <a:pathLst>
                  <a:path w="6355080" h="6355080">
                    <a:moveTo>
                      <a:pt x="3177540" y="6355080"/>
                    </a:moveTo>
                    <a:cubicBezTo>
                      <a:pt x="2329180" y="6355080"/>
                      <a:pt x="1530350" y="6024880"/>
                      <a:pt x="930910" y="5424170"/>
                    </a:cubicBezTo>
                    <a:cubicBezTo>
                      <a:pt x="330200" y="4824730"/>
                      <a:pt x="0" y="4025900"/>
                      <a:pt x="0" y="3177540"/>
                    </a:cubicBezTo>
                    <a:cubicBezTo>
                      <a:pt x="0" y="2329180"/>
                      <a:pt x="330200" y="1530350"/>
                      <a:pt x="930910" y="930910"/>
                    </a:cubicBezTo>
                    <a:cubicBezTo>
                      <a:pt x="1530350" y="330200"/>
                      <a:pt x="2329180" y="0"/>
                      <a:pt x="3177540" y="0"/>
                    </a:cubicBezTo>
                    <a:cubicBezTo>
                      <a:pt x="4025900" y="0"/>
                      <a:pt x="4824730" y="330200"/>
                      <a:pt x="5424170" y="930910"/>
                    </a:cubicBezTo>
                    <a:cubicBezTo>
                      <a:pt x="6024880" y="1531620"/>
                      <a:pt x="6355080" y="2329180"/>
                      <a:pt x="6355080" y="3177540"/>
                    </a:cubicBezTo>
                    <a:cubicBezTo>
                      <a:pt x="6355080" y="4025900"/>
                      <a:pt x="6024880" y="4824730"/>
                      <a:pt x="5424170" y="5424170"/>
                    </a:cubicBezTo>
                    <a:cubicBezTo>
                      <a:pt x="4824730" y="6024880"/>
                      <a:pt x="4025900" y="6355080"/>
                      <a:pt x="3177540" y="6355080"/>
                    </a:cubicBezTo>
                    <a:close/>
                    <a:moveTo>
                      <a:pt x="3177540" y="190500"/>
                    </a:moveTo>
                    <a:cubicBezTo>
                      <a:pt x="2379980" y="190500"/>
                      <a:pt x="1629410" y="501650"/>
                      <a:pt x="1065530" y="1065530"/>
                    </a:cubicBezTo>
                    <a:cubicBezTo>
                      <a:pt x="501650" y="1629410"/>
                      <a:pt x="190500" y="2379980"/>
                      <a:pt x="190500" y="3177540"/>
                    </a:cubicBezTo>
                    <a:cubicBezTo>
                      <a:pt x="190500" y="3975100"/>
                      <a:pt x="501650" y="4725670"/>
                      <a:pt x="1065530" y="5289550"/>
                    </a:cubicBezTo>
                    <a:cubicBezTo>
                      <a:pt x="1629410" y="5853430"/>
                      <a:pt x="2379980" y="6164580"/>
                      <a:pt x="3177540" y="6164580"/>
                    </a:cubicBezTo>
                    <a:cubicBezTo>
                      <a:pt x="3975100" y="6164580"/>
                      <a:pt x="4725670" y="5853430"/>
                      <a:pt x="5289550" y="5289550"/>
                    </a:cubicBezTo>
                    <a:cubicBezTo>
                      <a:pt x="5853430" y="4725670"/>
                      <a:pt x="6164580" y="3975100"/>
                      <a:pt x="6164580" y="3177540"/>
                    </a:cubicBezTo>
                    <a:cubicBezTo>
                      <a:pt x="6164580" y="2379980"/>
                      <a:pt x="5853430" y="1629410"/>
                      <a:pt x="5289550" y="1065530"/>
                    </a:cubicBezTo>
                    <a:cubicBezTo>
                      <a:pt x="4725670" y="501650"/>
                      <a:pt x="3975100" y="190500"/>
                      <a:pt x="3177540" y="190500"/>
                    </a:cubicBezTo>
                    <a:close/>
                  </a:path>
                </a:pathLst>
              </a:custGeom>
              <a:solidFill>
                <a:srgbClr val="63C49A"/>
              </a:solidFill>
            </p:spPr>
          </p:sp>
        </p:grpSp>
        <p:sp>
          <p:nvSpPr>
            <p:cNvPr id="7" name="TextBox 7"/>
            <p:cNvSpPr txBox="1"/>
            <p:nvPr/>
          </p:nvSpPr>
          <p:spPr>
            <a:xfrm>
              <a:off x="257367" y="212122"/>
              <a:ext cx="529632" cy="5851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53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13861" y="672838"/>
            <a:ext cx="2010500" cy="2010500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132971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4903064" y="573233"/>
            <a:ext cx="9496240" cy="2110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94"/>
              </a:lnSpc>
            </a:pPr>
            <a:r>
              <a:rPr lang="en-US" sz="3924">
                <a:solidFill>
                  <a:srgbClr val="1C1D20"/>
                </a:solidFill>
                <a:latin typeface="Telegraf"/>
                <a:ea typeface="Telegraf"/>
                <a:cs typeface="Telegraf"/>
                <a:sym typeface="Telegraf"/>
              </a:rPr>
              <a:t>Bulk Update of Attendance uses the same excel format as generated by Biometric Attendance System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5572020" y="6385837"/>
            <a:ext cx="2010500" cy="2010500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63C49A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4942119" y="6262012"/>
            <a:ext cx="9496240" cy="2110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94"/>
              </a:lnSpc>
            </a:pPr>
            <a:r>
              <a:rPr lang="en-US" sz="3924">
                <a:solidFill>
                  <a:srgbClr val="1C1D20"/>
                </a:solidFill>
                <a:latin typeface="Telegraf"/>
                <a:ea typeface="Telegraf"/>
                <a:cs typeface="Telegraf"/>
                <a:sym typeface="Telegraf"/>
              </a:rPr>
              <a:t>Payroll Calculation using Stored Procedures on Database Server, for optimized operation over large dataset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622086" cy="10287000"/>
          </a:xfrm>
          <a:custGeom>
            <a:avLst/>
            <a:gdLst/>
            <a:ahLst/>
            <a:cxnLst/>
            <a:rect l="l" t="t" r="r" b="b"/>
            <a:pathLst>
              <a:path w="12622086" h="10287000">
                <a:moveTo>
                  <a:pt x="0" y="0"/>
                </a:moveTo>
                <a:lnTo>
                  <a:pt x="12622086" y="0"/>
                </a:lnTo>
                <a:lnTo>
                  <a:pt x="1262208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3100443" y="574291"/>
            <a:ext cx="2010500" cy="2010500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63C49A"/>
            </a:solidFill>
          </p:spPr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5676758" y="0"/>
            <a:ext cx="3505883" cy="10499393"/>
          </a:xfrm>
          <a:prstGeom prst="rect">
            <a:avLst/>
          </a:prstGeom>
          <a:solidFill>
            <a:srgbClr val="63C49A"/>
          </a:solidFill>
        </p:spPr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10149624" y="2093528"/>
            <a:ext cx="8780971" cy="6512553"/>
            <a:chOff x="0" y="0"/>
            <a:chExt cx="13716000" cy="101727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3716000" cy="10172700"/>
            </a:xfrm>
            <a:custGeom>
              <a:avLst/>
              <a:gdLst/>
              <a:ahLst/>
              <a:cxnLst/>
              <a:rect l="l" t="t" r="r" b="b"/>
              <a:pathLst>
                <a:path w="13716000" h="10172700">
                  <a:moveTo>
                    <a:pt x="0" y="0"/>
                  </a:moveTo>
                  <a:lnTo>
                    <a:pt x="13716000" y="0"/>
                  </a:lnTo>
                  <a:lnTo>
                    <a:pt x="13716000" y="10172700"/>
                  </a:lnTo>
                  <a:lnTo>
                    <a:pt x="0" y="10172700"/>
                  </a:lnTo>
                  <a:close/>
                </a:path>
              </a:pathLst>
            </a:custGeom>
            <a:blipFill>
              <a:blip r:embed="rId2"/>
              <a:stretch>
                <a:fillRect t="-393" b="-393"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393700" y="615950"/>
              <a:ext cx="12941300" cy="9107742"/>
            </a:xfrm>
            <a:custGeom>
              <a:avLst/>
              <a:gdLst/>
              <a:ahLst/>
              <a:cxnLst/>
              <a:rect l="l" t="t" r="r" b="b"/>
              <a:pathLst>
                <a:path w="12941300" h="9107742">
                  <a:moveTo>
                    <a:pt x="12815112" y="9107742"/>
                  </a:moveTo>
                  <a:lnTo>
                    <a:pt x="126187" y="9107742"/>
                  </a:lnTo>
                  <a:cubicBezTo>
                    <a:pt x="56502" y="9107742"/>
                    <a:pt x="0" y="9051252"/>
                    <a:pt x="0" y="8981555"/>
                  </a:cubicBezTo>
                  <a:lnTo>
                    <a:pt x="0" y="0"/>
                  </a:lnTo>
                  <a:lnTo>
                    <a:pt x="12941300" y="0"/>
                  </a:lnTo>
                  <a:lnTo>
                    <a:pt x="12941300" y="8981554"/>
                  </a:lnTo>
                  <a:cubicBezTo>
                    <a:pt x="12941300" y="9051239"/>
                    <a:pt x="12884810" y="9107742"/>
                    <a:pt x="12815112" y="9107742"/>
                  </a:cubicBezTo>
                  <a:close/>
                </a:path>
              </a:pathLst>
            </a:custGeom>
            <a:blipFill>
              <a:blip r:embed="rId3"/>
              <a:stretch>
                <a:fillRect l="-14299" r="-14299"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>
            <a:off x="1028700" y="2563092"/>
            <a:ext cx="9020725" cy="5573425"/>
            <a:chOff x="0" y="0"/>
            <a:chExt cx="12027634" cy="7431234"/>
          </a:xfrm>
        </p:grpSpPr>
        <p:sp>
          <p:nvSpPr>
            <p:cNvPr id="7" name="TextBox 7"/>
            <p:cNvSpPr txBox="1"/>
            <p:nvPr/>
          </p:nvSpPr>
          <p:spPr>
            <a:xfrm>
              <a:off x="0" y="12277"/>
              <a:ext cx="12027634" cy="62905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2017"/>
                </a:lnSpc>
              </a:pPr>
              <a:r>
                <a:rPr lang="en-US" sz="10925" b="1" spc="-218">
                  <a:solidFill>
                    <a:srgbClr val="63C49A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HR Management System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6823962"/>
              <a:ext cx="9939531" cy="6072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40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2113659"/>
            <a:ext cx="18288000" cy="6766560"/>
          </a:xfrm>
          <a:custGeom>
            <a:avLst/>
            <a:gdLst/>
            <a:ahLst/>
            <a:cxnLst/>
            <a:rect l="l" t="t" r="r" b="b"/>
            <a:pathLst>
              <a:path w="18288000" h="6766560">
                <a:moveTo>
                  <a:pt x="0" y="0"/>
                </a:moveTo>
                <a:lnTo>
                  <a:pt x="18288000" y="0"/>
                </a:lnTo>
                <a:lnTo>
                  <a:pt x="18288000" y="6766560"/>
                </a:lnTo>
                <a:lnTo>
                  <a:pt x="0" y="67665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233798" y="3049355"/>
            <a:ext cx="18621997" cy="313926"/>
            <a:chOff x="0" y="0"/>
            <a:chExt cx="4904559" cy="8268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904559" cy="82680"/>
            </a:xfrm>
            <a:custGeom>
              <a:avLst/>
              <a:gdLst/>
              <a:ahLst/>
              <a:cxnLst/>
              <a:rect l="l" t="t" r="r" b="b"/>
              <a:pathLst>
                <a:path w="4904559" h="82680">
                  <a:moveTo>
                    <a:pt x="0" y="0"/>
                  </a:moveTo>
                  <a:lnTo>
                    <a:pt x="4904559" y="0"/>
                  </a:lnTo>
                  <a:lnTo>
                    <a:pt x="4904559" y="82680"/>
                  </a:lnTo>
                  <a:lnTo>
                    <a:pt x="0" y="82680"/>
                  </a:lnTo>
                  <a:close/>
                </a:path>
              </a:pathLst>
            </a:custGeom>
            <a:solidFill>
              <a:srgbClr val="004AAD">
                <a:alpha val="37647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85725"/>
              <a:ext cx="4904559" cy="1684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53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448794" y="3619251"/>
            <a:ext cx="18836993" cy="347287"/>
            <a:chOff x="0" y="0"/>
            <a:chExt cx="4961183" cy="9146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961184" cy="91467"/>
            </a:xfrm>
            <a:custGeom>
              <a:avLst/>
              <a:gdLst/>
              <a:ahLst/>
              <a:cxnLst/>
              <a:rect l="l" t="t" r="r" b="b"/>
              <a:pathLst>
                <a:path w="4961184" h="91467">
                  <a:moveTo>
                    <a:pt x="0" y="0"/>
                  </a:moveTo>
                  <a:lnTo>
                    <a:pt x="4961184" y="0"/>
                  </a:lnTo>
                  <a:lnTo>
                    <a:pt x="4961184" y="91467"/>
                  </a:lnTo>
                  <a:lnTo>
                    <a:pt x="0" y="91467"/>
                  </a:lnTo>
                  <a:close/>
                </a:path>
              </a:pathLst>
            </a:custGeom>
            <a:solidFill>
              <a:srgbClr val="004AAD">
                <a:alpha val="37647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85725"/>
              <a:ext cx="4961183" cy="1771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53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5449732" y="371767"/>
            <a:ext cx="2010500" cy="2010500"/>
            <a:chOff x="0" y="0"/>
            <a:chExt cx="6350000" cy="63500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132971"/>
            </a:solidFill>
          </p:spPr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8148" b="-370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522652" y="3786899"/>
            <a:ext cx="12961829" cy="2713202"/>
            <a:chOff x="0" y="0"/>
            <a:chExt cx="17282438" cy="3617603"/>
          </a:xfrm>
        </p:grpSpPr>
        <p:sp>
          <p:nvSpPr>
            <p:cNvPr id="4" name="TextBox 4"/>
            <p:cNvSpPr txBox="1"/>
            <p:nvPr/>
          </p:nvSpPr>
          <p:spPr>
            <a:xfrm>
              <a:off x="0" y="1684028"/>
              <a:ext cx="17282438" cy="19335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0800"/>
                </a:lnSpc>
              </a:pPr>
              <a:r>
                <a:rPr lang="en-US" sz="9000" b="1">
                  <a:solidFill>
                    <a:srgbClr val="FFFFFF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Deployment</a:t>
              </a:r>
            </a:p>
          </p:txBody>
        </p:sp>
        <p:grpSp>
          <p:nvGrpSpPr>
            <p:cNvPr id="5" name="Group 5"/>
            <p:cNvGrpSpPr>
              <a:grpSpLocks noChangeAspect="1"/>
            </p:cNvGrpSpPr>
            <p:nvPr/>
          </p:nvGrpSpPr>
          <p:grpSpPr>
            <a:xfrm>
              <a:off x="0" y="0"/>
              <a:ext cx="1044365" cy="1044365"/>
              <a:chOff x="-2540" y="-2540"/>
              <a:chExt cx="6355080" cy="635508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-2540" y="-2540"/>
                <a:ext cx="6355080" cy="6355080"/>
              </a:xfrm>
              <a:custGeom>
                <a:avLst/>
                <a:gdLst/>
                <a:ahLst/>
                <a:cxnLst/>
                <a:rect l="l" t="t" r="r" b="b"/>
                <a:pathLst>
                  <a:path w="6355080" h="6355080">
                    <a:moveTo>
                      <a:pt x="3177540" y="6355080"/>
                    </a:moveTo>
                    <a:cubicBezTo>
                      <a:pt x="2329180" y="6355080"/>
                      <a:pt x="1530350" y="6024880"/>
                      <a:pt x="930910" y="5424170"/>
                    </a:cubicBezTo>
                    <a:cubicBezTo>
                      <a:pt x="330200" y="4824730"/>
                      <a:pt x="0" y="4025900"/>
                      <a:pt x="0" y="3177540"/>
                    </a:cubicBezTo>
                    <a:cubicBezTo>
                      <a:pt x="0" y="2329180"/>
                      <a:pt x="330200" y="1530350"/>
                      <a:pt x="930910" y="930910"/>
                    </a:cubicBezTo>
                    <a:cubicBezTo>
                      <a:pt x="1530350" y="330200"/>
                      <a:pt x="2329180" y="0"/>
                      <a:pt x="3177540" y="0"/>
                    </a:cubicBezTo>
                    <a:cubicBezTo>
                      <a:pt x="4025900" y="0"/>
                      <a:pt x="4824730" y="330200"/>
                      <a:pt x="5424170" y="930910"/>
                    </a:cubicBezTo>
                    <a:cubicBezTo>
                      <a:pt x="6024880" y="1531620"/>
                      <a:pt x="6355080" y="2329180"/>
                      <a:pt x="6355080" y="3177540"/>
                    </a:cubicBezTo>
                    <a:cubicBezTo>
                      <a:pt x="6355080" y="4025900"/>
                      <a:pt x="6024880" y="4824730"/>
                      <a:pt x="5424170" y="5424170"/>
                    </a:cubicBezTo>
                    <a:cubicBezTo>
                      <a:pt x="4824730" y="6024880"/>
                      <a:pt x="4025900" y="6355080"/>
                      <a:pt x="3177540" y="6355080"/>
                    </a:cubicBezTo>
                    <a:close/>
                    <a:moveTo>
                      <a:pt x="3177540" y="190500"/>
                    </a:moveTo>
                    <a:cubicBezTo>
                      <a:pt x="2379980" y="190500"/>
                      <a:pt x="1629410" y="501650"/>
                      <a:pt x="1065530" y="1065530"/>
                    </a:cubicBezTo>
                    <a:cubicBezTo>
                      <a:pt x="501650" y="1629410"/>
                      <a:pt x="190500" y="2379980"/>
                      <a:pt x="190500" y="3177540"/>
                    </a:cubicBezTo>
                    <a:cubicBezTo>
                      <a:pt x="190500" y="3975100"/>
                      <a:pt x="501650" y="4725670"/>
                      <a:pt x="1065530" y="5289550"/>
                    </a:cubicBezTo>
                    <a:cubicBezTo>
                      <a:pt x="1629410" y="5853430"/>
                      <a:pt x="2379980" y="6164580"/>
                      <a:pt x="3177540" y="6164580"/>
                    </a:cubicBezTo>
                    <a:cubicBezTo>
                      <a:pt x="3975100" y="6164580"/>
                      <a:pt x="4725670" y="5853430"/>
                      <a:pt x="5289550" y="5289550"/>
                    </a:cubicBezTo>
                    <a:cubicBezTo>
                      <a:pt x="5853430" y="4725670"/>
                      <a:pt x="6164580" y="3975100"/>
                      <a:pt x="6164580" y="3177540"/>
                    </a:cubicBezTo>
                    <a:cubicBezTo>
                      <a:pt x="6164580" y="2379980"/>
                      <a:pt x="5853430" y="1629410"/>
                      <a:pt x="5289550" y="1065530"/>
                    </a:cubicBezTo>
                    <a:cubicBezTo>
                      <a:pt x="4725670" y="501650"/>
                      <a:pt x="3975100" y="190500"/>
                      <a:pt x="3177540" y="190500"/>
                    </a:cubicBezTo>
                    <a:close/>
                  </a:path>
                </a:pathLst>
              </a:custGeom>
              <a:solidFill>
                <a:srgbClr val="63C49A"/>
              </a:solidFill>
            </p:spPr>
          </p:sp>
        </p:grpSp>
        <p:sp>
          <p:nvSpPr>
            <p:cNvPr id="7" name="TextBox 7"/>
            <p:cNvSpPr txBox="1"/>
            <p:nvPr/>
          </p:nvSpPr>
          <p:spPr>
            <a:xfrm>
              <a:off x="257367" y="212122"/>
              <a:ext cx="529632" cy="5851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53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3C49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242597" y="2665995"/>
            <a:ext cx="15352097" cy="44501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43"/>
              </a:lnSpc>
            </a:pPr>
            <a:r>
              <a:rPr lang="en-US" sz="4173" b="1" dirty="0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The HR Management System (HRMS) is hosted on </a:t>
            </a:r>
            <a:r>
              <a:rPr lang="en-US" sz="4173" b="1" u="sng" dirty="0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Microsoft Azure</a:t>
            </a:r>
            <a:r>
              <a:rPr lang="en-US" sz="4173" b="1" dirty="0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, using </a:t>
            </a:r>
            <a:r>
              <a:rPr lang="en-US" sz="4173" b="1" u="sng" dirty="0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SQL Server and SQL Database </a:t>
            </a:r>
            <a:r>
              <a:rPr lang="en-US" sz="4173" b="1" dirty="0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for data management. Built with .NET 8, the backend is an </a:t>
            </a:r>
            <a:r>
              <a:rPr lang="en-US" sz="4173" b="1" u="sng" dirty="0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Azure Web App</a:t>
            </a:r>
            <a:r>
              <a:rPr lang="en-US" sz="4173" b="1" dirty="0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, and the A</a:t>
            </a:r>
            <a:r>
              <a:rPr lang="en-US" sz="4173" b="1" u="sng" dirty="0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ngular frontend is also hosted in Azure</a:t>
            </a:r>
            <a:r>
              <a:rPr lang="en-US" sz="4173" b="1" dirty="0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. This setup enhances monitoring, cost-efficiency, integration, scalability, and security.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2662053"/>
            <a:ext cx="16230600" cy="3964800"/>
          </a:xfrm>
          <a:custGeom>
            <a:avLst/>
            <a:gdLst/>
            <a:ahLst/>
            <a:cxnLst/>
            <a:rect l="l" t="t" r="r" b="b"/>
            <a:pathLst>
              <a:path w="16230600" h="3964800">
                <a:moveTo>
                  <a:pt x="0" y="0"/>
                </a:moveTo>
                <a:lnTo>
                  <a:pt x="16230600" y="0"/>
                </a:lnTo>
                <a:lnTo>
                  <a:pt x="16230600" y="3964800"/>
                </a:lnTo>
                <a:lnTo>
                  <a:pt x="0" y="396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16" b="-724"/>
            </a:stretch>
          </a:blipFill>
        </p:spPr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8148" b="-370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522652" y="3786899"/>
            <a:ext cx="12961829" cy="2713202"/>
            <a:chOff x="0" y="0"/>
            <a:chExt cx="17282438" cy="3617603"/>
          </a:xfrm>
        </p:grpSpPr>
        <p:sp>
          <p:nvSpPr>
            <p:cNvPr id="4" name="TextBox 4"/>
            <p:cNvSpPr txBox="1"/>
            <p:nvPr/>
          </p:nvSpPr>
          <p:spPr>
            <a:xfrm>
              <a:off x="0" y="1684028"/>
              <a:ext cx="17282438" cy="19335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0800"/>
                </a:lnSpc>
              </a:pPr>
              <a:r>
                <a:rPr lang="en-US" sz="9000" b="1">
                  <a:solidFill>
                    <a:srgbClr val="FFFFFF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Screenshots</a:t>
              </a:r>
            </a:p>
          </p:txBody>
        </p:sp>
        <p:grpSp>
          <p:nvGrpSpPr>
            <p:cNvPr id="5" name="Group 5"/>
            <p:cNvGrpSpPr>
              <a:grpSpLocks noChangeAspect="1"/>
            </p:cNvGrpSpPr>
            <p:nvPr/>
          </p:nvGrpSpPr>
          <p:grpSpPr>
            <a:xfrm>
              <a:off x="0" y="0"/>
              <a:ext cx="1044365" cy="1044365"/>
              <a:chOff x="-2540" y="-2540"/>
              <a:chExt cx="6355080" cy="635508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-2540" y="-2540"/>
                <a:ext cx="6355080" cy="6355080"/>
              </a:xfrm>
              <a:custGeom>
                <a:avLst/>
                <a:gdLst/>
                <a:ahLst/>
                <a:cxnLst/>
                <a:rect l="l" t="t" r="r" b="b"/>
                <a:pathLst>
                  <a:path w="6355080" h="6355080">
                    <a:moveTo>
                      <a:pt x="3177540" y="6355080"/>
                    </a:moveTo>
                    <a:cubicBezTo>
                      <a:pt x="2329180" y="6355080"/>
                      <a:pt x="1530350" y="6024880"/>
                      <a:pt x="930910" y="5424170"/>
                    </a:cubicBezTo>
                    <a:cubicBezTo>
                      <a:pt x="330200" y="4824730"/>
                      <a:pt x="0" y="4025900"/>
                      <a:pt x="0" y="3177540"/>
                    </a:cubicBezTo>
                    <a:cubicBezTo>
                      <a:pt x="0" y="2329180"/>
                      <a:pt x="330200" y="1530350"/>
                      <a:pt x="930910" y="930910"/>
                    </a:cubicBezTo>
                    <a:cubicBezTo>
                      <a:pt x="1530350" y="330200"/>
                      <a:pt x="2329180" y="0"/>
                      <a:pt x="3177540" y="0"/>
                    </a:cubicBezTo>
                    <a:cubicBezTo>
                      <a:pt x="4025900" y="0"/>
                      <a:pt x="4824730" y="330200"/>
                      <a:pt x="5424170" y="930910"/>
                    </a:cubicBezTo>
                    <a:cubicBezTo>
                      <a:pt x="6024880" y="1531620"/>
                      <a:pt x="6355080" y="2329180"/>
                      <a:pt x="6355080" y="3177540"/>
                    </a:cubicBezTo>
                    <a:cubicBezTo>
                      <a:pt x="6355080" y="4025900"/>
                      <a:pt x="6024880" y="4824730"/>
                      <a:pt x="5424170" y="5424170"/>
                    </a:cubicBezTo>
                    <a:cubicBezTo>
                      <a:pt x="4824730" y="6024880"/>
                      <a:pt x="4025900" y="6355080"/>
                      <a:pt x="3177540" y="6355080"/>
                    </a:cubicBezTo>
                    <a:close/>
                    <a:moveTo>
                      <a:pt x="3177540" y="190500"/>
                    </a:moveTo>
                    <a:cubicBezTo>
                      <a:pt x="2379980" y="190500"/>
                      <a:pt x="1629410" y="501650"/>
                      <a:pt x="1065530" y="1065530"/>
                    </a:cubicBezTo>
                    <a:cubicBezTo>
                      <a:pt x="501650" y="1629410"/>
                      <a:pt x="190500" y="2379980"/>
                      <a:pt x="190500" y="3177540"/>
                    </a:cubicBezTo>
                    <a:cubicBezTo>
                      <a:pt x="190500" y="3975100"/>
                      <a:pt x="501650" y="4725670"/>
                      <a:pt x="1065530" y="5289550"/>
                    </a:cubicBezTo>
                    <a:cubicBezTo>
                      <a:pt x="1629410" y="5853430"/>
                      <a:pt x="2379980" y="6164580"/>
                      <a:pt x="3177540" y="6164580"/>
                    </a:cubicBezTo>
                    <a:cubicBezTo>
                      <a:pt x="3975100" y="6164580"/>
                      <a:pt x="4725670" y="5853430"/>
                      <a:pt x="5289550" y="5289550"/>
                    </a:cubicBezTo>
                    <a:cubicBezTo>
                      <a:pt x="5853430" y="4725670"/>
                      <a:pt x="6164580" y="3975100"/>
                      <a:pt x="6164580" y="3177540"/>
                    </a:cubicBezTo>
                    <a:cubicBezTo>
                      <a:pt x="6164580" y="2379980"/>
                      <a:pt x="5853430" y="1629410"/>
                      <a:pt x="5289550" y="1065530"/>
                    </a:cubicBezTo>
                    <a:cubicBezTo>
                      <a:pt x="4725670" y="501650"/>
                      <a:pt x="3975100" y="190500"/>
                      <a:pt x="3177540" y="190500"/>
                    </a:cubicBezTo>
                    <a:close/>
                  </a:path>
                </a:pathLst>
              </a:custGeom>
              <a:solidFill>
                <a:srgbClr val="63C49A"/>
              </a:solidFill>
            </p:spPr>
          </p:sp>
        </p:grpSp>
        <p:sp>
          <p:nvSpPr>
            <p:cNvPr id="7" name="TextBox 7"/>
            <p:cNvSpPr txBox="1"/>
            <p:nvPr/>
          </p:nvSpPr>
          <p:spPr>
            <a:xfrm>
              <a:off x="257367" y="212122"/>
              <a:ext cx="529632" cy="5851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53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79552" y="888616"/>
            <a:ext cx="16045852" cy="8321159"/>
          </a:xfrm>
          <a:custGeom>
            <a:avLst/>
            <a:gdLst/>
            <a:ahLst/>
            <a:cxnLst/>
            <a:rect l="l" t="t" r="r" b="b"/>
            <a:pathLst>
              <a:path w="16045852" h="8321159">
                <a:moveTo>
                  <a:pt x="0" y="0"/>
                </a:moveTo>
                <a:lnTo>
                  <a:pt x="16045852" y="0"/>
                </a:lnTo>
                <a:lnTo>
                  <a:pt x="16045852" y="8321159"/>
                </a:lnTo>
                <a:lnTo>
                  <a:pt x="0" y="832115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93" r="-4189" b="-1819"/>
            </a:stretch>
          </a:blipFill>
        </p:spPr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792571" y="2439092"/>
            <a:ext cx="13194266" cy="5408815"/>
          </a:xfrm>
          <a:custGeom>
            <a:avLst/>
            <a:gdLst/>
            <a:ahLst/>
            <a:cxnLst/>
            <a:rect l="l" t="t" r="r" b="b"/>
            <a:pathLst>
              <a:path w="13194266" h="5408815">
                <a:moveTo>
                  <a:pt x="0" y="0"/>
                </a:moveTo>
                <a:lnTo>
                  <a:pt x="13194266" y="0"/>
                </a:lnTo>
                <a:lnTo>
                  <a:pt x="13194266" y="5408816"/>
                </a:lnTo>
                <a:lnTo>
                  <a:pt x="0" y="54088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25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346750" y="1028700"/>
            <a:ext cx="2485122" cy="7670900"/>
          </a:xfrm>
          <a:custGeom>
            <a:avLst/>
            <a:gdLst/>
            <a:ahLst/>
            <a:cxnLst/>
            <a:rect l="l" t="t" r="r" b="b"/>
            <a:pathLst>
              <a:path w="2485122" h="7670900">
                <a:moveTo>
                  <a:pt x="0" y="0"/>
                </a:moveTo>
                <a:lnTo>
                  <a:pt x="2485123" y="0"/>
                </a:lnTo>
                <a:lnTo>
                  <a:pt x="2485123" y="7670900"/>
                </a:lnTo>
                <a:lnTo>
                  <a:pt x="0" y="76709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085" t="-8538" r="-2123"/>
            </a:stretch>
          </a:blipFill>
        </p:spPr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55563" y="3943462"/>
            <a:ext cx="15524709" cy="4909689"/>
          </a:xfrm>
          <a:custGeom>
            <a:avLst/>
            <a:gdLst/>
            <a:ahLst/>
            <a:cxnLst/>
            <a:rect l="l" t="t" r="r" b="b"/>
            <a:pathLst>
              <a:path w="15524709" h="4909689">
                <a:moveTo>
                  <a:pt x="0" y="0"/>
                </a:moveTo>
                <a:lnTo>
                  <a:pt x="15524710" y="0"/>
                </a:lnTo>
                <a:lnTo>
                  <a:pt x="15524710" y="4909690"/>
                </a:lnTo>
                <a:lnTo>
                  <a:pt x="0" y="49096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938347" y="2728357"/>
            <a:ext cx="6812102" cy="6233073"/>
          </a:xfrm>
          <a:custGeom>
            <a:avLst/>
            <a:gdLst/>
            <a:ahLst/>
            <a:cxnLst/>
            <a:rect l="l" t="t" r="r" b="b"/>
            <a:pathLst>
              <a:path w="6812102" h="6233073">
                <a:moveTo>
                  <a:pt x="0" y="0"/>
                </a:moveTo>
                <a:lnTo>
                  <a:pt x="6812102" y="0"/>
                </a:lnTo>
                <a:lnTo>
                  <a:pt x="6812102" y="6233073"/>
                </a:lnTo>
                <a:lnTo>
                  <a:pt x="0" y="62330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569609" y="1458928"/>
            <a:ext cx="6099504" cy="7369143"/>
          </a:xfrm>
          <a:custGeom>
            <a:avLst/>
            <a:gdLst/>
            <a:ahLst/>
            <a:cxnLst/>
            <a:rect l="l" t="t" r="r" b="b"/>
            <a:pathLst>
              <a:path w="6099504" h="7369143">
                <a:moveTo>
                  <a:pt x="0" y="0"/>
                </a:moveTo>
                <a:lnTo>
                  <a:pt x="6099504" y="0"/>
                </a:lnTo>
                <a:lnTo>
                  <a:pt x="6099504" y="7369144"/>
                </a:lnTo>
                <a:lnTo>
                  <a:pt x="0" y="736914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8148" b="-370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522652" y="3786899"/>
            <a:ext cx="12961829" cy="2713202"/>
            <a:chOff x="0" y="0"/>
            <a:chExt cx="17282438" cy="3617603"/>
          </a:xfrm>
        </p:grpSpPr>
        <p:sp>
          <p:nvSpPr>
            <p:cNvPr id="4" name="TextBox 4"/>
            <p:cNvSpPr txBox="1"/>
            <p:nvPr/>
          </p:nvSpPr>
          <p:spPr>
            <a:xfrm>
              <a:off x="0" y="1684028"/>
              <a:ext cx="17282438" cy="19335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0800"/>
                </a:lnSpc>
              </a:pPr>
              <a:r>
                <a:rPr lang="en-US" sz="9000" b="1">
                  <a:solidFill>
                    <a:srgbClr val="FFFFFF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Introduction</a:t>
              </a:r>
            </a:p>
          </p:txBody>
        </p:sp>
        <p:grpSp>
          <p:nvGrpSpPr>
            <p:cNvPr id="5" name="Group 5"/>
            <p:cNvGrpSpPr>
              <a:grpSpLocks noChangeAspect="1"/>
            </p:cNvGrpSpPr>
            <p:nvPr/>
          </p:nvGrpSpPr>
          <p:grpSpPr>
            <a:xfrm>
              <a:off x="0" y="0"/>
              <a:ext cx="1044365" cy="1044365"/>
              <a:chOff x="-2540" y="-2540"/>
              <a:chExt cx="6355080" cy="635508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-2540" y="-2540"/>
                <a:ext cx="6355080" cy="6355080"/>
              </a:xfrm>
              <a:custGeom>
                <a:avLst/>
                <a:gdLst/>
                <a:ahLst/>
                <a:cxnLst/>
                <a:rect l="l" t="t" r="r" b="b"/>
                <a:pathLst>
                  <a:path w="6355080" h="6355080">
                    <a:moveTo>
                      <a:pt x="3177540" y="6355080"/>
                    </a:moveTo>
                    <a:cubicBezTo>
                      <a:pt x="2329180" y="6355080"/>
                      <a:pt x="1530350" y="6024880"/>
                      <a:pt x="930910" y="5424170"/>
                    </a:cubicBezTo>
                    <a:cubicBezTo>
                      <a:pt x="330200" y="4824730"/>
                      <a:pt x="0" y="4025900"/>
                      <a:pt x="0" y="3177540"/>
                    </a:cubicBezTo>
                    <a:cubicBezTo>
                      <a:pt x="0" y="2329180"/>
                      <a:pt x="330200" y="1530350"/>
                      <a:pt x="930910" y="930910"/>
                    </a:cubicBezTo>
                    <a:cubicBezTo>
                      <a:pt x="1530350" y="330200"/>
                      <a:pt x="2329180" y="0"/>
                      <a:pt x="3177540" y="0"/>
                    </a:cubicBezTo>
                    <a:cubicBezTo>
                      <a:pt x="4025900" y="0"/>
                      <a:pt x="4824730" y="330200"/>
                      <a:pt x="5424170" y="930910"/>
                    </a:cubicBezTo>
                    <a:cubicBezTo>
                      <a:pt x="6024880" y="1531620"/>
                      <a:pt x="6355080" y="2329180"/>
                      <a:pt x="6355080" y="3177540"/>
                    </a:cubicBezTo>
                    <a:cubicBezTo>
                      <a:pt x="6355080" y="4025900"/>
                      <a:pt x="6024880" y="4824730"/>
                      <a:pt x="5424170" y="5424170"/>
                    </a:cubicBezTo>
                    <a:cubicBezTo>
                      <a:pt x="4824730" y="6024880"/>
                      <a:pt x="4025900" y="6355080"/>
                      <a:pt x="3177540" y="6355080"/>
                    </a:cubicBezTo>
                    <a:close/>
                    <a:moveTo>
                      <a:pt x="3177540" y="190500"/>
                    </a:moveTo>
                    <a:cubicBezTo>
                      <a:pt x="2379980" y="190500"/>
                      <a:pt x="1629410" y="501650"/>
                      <a:pt x="1065530" y="1065530"/>
                    </a:cubicBezTo>
                    <a:cubicBezTo>
                      <a:pt x="501650" y="1629410"/>
                      <a:pt x="190500" y="2379980"/>
                      <a:pt x="190500" y="3177540"/>
                    </a:cubicBezTo>
                    <a:cubicBezTo>
                      <a:pt x="190500" y="3975100"/>
                      <a:pt x="501650" y="4725670"/>
                      <a:pt x="1065530" y="5289550"/>
                    </a:cubicBezTo>
                    <a:cubicBezTo>
                      <a:pt x="1629410" y="5853430"/>
                      <a:pt x="2379980" y="6164580"/>
                      <a:pt x="3177540" y="6164580"/>
                    </a:cubicBezTo>
                    <a:cubicBezTo>
                      <a:pt x="3975100" y="6164580"/>
                      <a:pt x="4725670" y="5853430"/>
                      <a:pt x="5289550" y="5289550"/>
                    </a:cubicBezTo>
                    <a:cubicBezTo>
                      <a:pt x="5853430" y="4725670"/>
                      <a:pt x="6164580" y="3975100"/>
                      <a:pt x="6164580" y="3177540"/>
                    </a:cubicBezTo>
                    <a:cubicBezTo>
                      <a:pt x="6164580" y="2379980"/>
                      <a:pt x="5853430" y="1629410"/>
                      <a:pt x="5289550" y="1065530"/>
                    </a:cubicBezTo>
                    <a:cubicBezTo>
                      <a:pt x="4725670" y="501650"/>
                      <a:pt x="3975100" y="190500"/>
                      <a:pt x="3177540" y="190500"/>
                    </a:cubicBezTo>
                    <a:close/>
                  </a:path>
                </a:pathLst>
              </a:custGeom>
              <a:solidFill>
                <a:srgbClr val="63C49A"/>
              </a:solidFill>
            </p:spPr>
          </p:sp>
        </p:grpSp>
        <p:sp>
          <p:nvSpPr>
            <p:cNvPr id="7" name="TextBox 7"/>
            <p:cNvSpPr txBox="1"/>
            <p:nvPr/>
          </p:nvSpPr>
          <p:spPr>
            <a:xfrm>
              <a:off x="257367" y="212122"/>
              <a:ext cx="529632" cy="5851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53"/>
                </a:lnSpc>
              </a:pPr>
              <a:r>
                <a:rPr lang="en-US" sz="2466" b="1">
                  <a:solidFill>
                    <a:srgbClr val="63C49A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1</a:t>
              </a:r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1566103"/>
            <a:ext cx="16270004" cy="8405775"/>
          </a:xfrm>
          <a:custGeom>
            <a:avLst/>
            <a:gdLst/>
            <a:ahLst/>
            <a:cxnLst/>
            <a:rect l="l" t="t" r="r" b="b"/>
            <a:pathLst>
              <a:path w="16270004" h="8405775">
                <a:moveTo>
                  <a:pt x="0" y="0"/>
                </a:moveTo>
                <a:lnTo>
                  <a:pt x="16270004" y="0"/>
                </a:lnTo>
                <a:lnTo>
                  <a:pt x="16270004" y="8405775"/>
                </a:lnTo>
                <a:lnTo>
                  <a:pt x="0" y="840577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28" r="-3540" b="-728"/>
            </a:stretch>
          </a:blipFill>
        </p:spPr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867106" y="2304090"/>
            <a:ext cx="15183336" cy="6620213"/>
          </a:xfrm>
          <a:custGeom>
            <a:avLst/>
            <a:gdLst/>
            <a:ahLst/>
            <a:cxnLst/>
            <a:rect l="l" t="t" r="r" b="b"/>
            <a:pathLst>
              <a:path w="15183336" h="6620213">
                <a:moveTo>
                  <a:pt x="0" y="0"/>
                </a:moveTo>
                <a:lnTo>
                  <a:pt x="15183336" y="0"/>
                </a:lnTo>
                <a:lnTo>
                  <a:pt x="15183336" y="6620213"/>
                </a:lnTo>
                <a:lnTo>
                  <a:pt x="0" y="66202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86" b="-886"/>
            </a:stretch>
          </a:blipFill>
        </p:spPr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92560" y="2200522"/>
            <a:ext cx="15403477" cy="3427274"/>
          </a:xfrm>
          <a:custGeom>
            <a:avLst/>
            <a:gdLst/>
            <a:ahLst/>
            <a:cxnLst/>
            <a:rect l="l" t="t" r="r" b="b"/>
            <a:pathLst>
              <a:path w="15403477" h="3427274">
                <a:moveTo>
                  <a:pt x="0" y="0"/>
                </a:moveTo>
                <a:lnTo>
                  <a:pt x="15403477" y="0"/>
                </a:lnTo>
                <a:lnTo>
                  <a:pt x="15403477" y="3427273"/>
                </a:lnTo>
                <a:lnTo>
                  <a:pt x="0" y="34272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316721" y="5831792"/>
            <a:ext cx="13654558" cy="4096367"/>
          </a:xfrm>
          <a:custGeom>
            <a:avLst/>
            <a:gdLst/>
            <a:ahLst/>
            <a:cxnLst/>
            <a:rect l="l" t="t" r="r" b="b"/>
            <a:pathLst>
              <a:path w="13654558" h="4096367">
                <a:moveTo>
                  <a:pt x="0" y="0"/>
                </a:moveTo>
                <a:lnTo>
                  <a:pt x="13654558" y="0"/>
                </a:lnTo>
                <a:lnTo>
                  <a:pt x="13654558" y="4096368"/>
                </a:lnTo>
                <a:lnTo>
                  <a:pt x="0" y="409636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300847" y="2909853"/>
            <a:ext cx="13686306" cy="4805423"/>
          </a:xfrm>
          <a:custGeom>
            <a:avLst/>
            <a:gdLst/>
            <a:ahLst/>
            <a:cxnLst/>
            <a:rect l="l" t="t" r="r" b="b"/>
            <a:pathLst>
              <a:path w="13686306" h="4805423">
                <a:moveTo>
                  <a:pt x="0" y="0"/>
                </a:moveTo>
                <a:lnTo>
                  <a:pt x="13686306" y="0"/>
                </a:lnTo>
                <a:lnTo>
                  <a:pt x="13686306" y="4805423"/>
                </a:lnTo>
                <a:lnTo>
                  <a:pt x="0" y="480542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443" b="-1443"/>
            </a:stretch>
          </a:blipFill>
        </p:spPr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8148" b="-370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522652" y="3786899"/>
            <a:ext cx="12961829" cy="2713202"/>
            <a:chOff x="0" y="0"/>
            <a:chExt cx="17282438" cy="3617603"/>
          </a:xfrm>
        </p:grpSpPr>
        <p:sp>
          <p:nvSpPr>
            <p:cNvPr id="4" name="TextBox 4"/>
            <p:cNvSpPr txBox="1"/>
            <p:nvPr/>
          </p:nvSpPr>
          <p:spPr>
            <a:xfrm>
              <a:off x="0" y="1684028"/>
              <a:ext cx="17282438" cy="19335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0800"/>
                </a:lnSpc>
              </a:pPr>
              <a:r>
                <a:rPr lang="en-US" sz="9000" b="1">
                  <a:solidFill>
                    <a:srgbClr val="FFFFFF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Challenges Faced</a:t>
              </a:r>
            </a:p>
          </p:txBody>
        </p:sp>
        <p:grpSp>
          <p:nvGrpSpPr>
            <p:cNvPr id="5" name="Group 5"/>
            <p:cNvGrpSpPr>
              <a:grpSpLocks noChangeAspect="1"/>
            </p:cNvGrpSpPr>
            <p:nvPr/>
          </p:nvGrpSpPr>
          <p:grpSpPr>
            <a:xfrm>
              <a:off x="0" y="0"/>
              <a:ext cx="1044365" cy="1044365"/>
              <a:chOff x="-2540" y="-2540"/>
              <a:chExt cx="6355080" cy="635508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-2540" y="-2540"/>
                <a:ext cx="6355080" cy="6355080"/>
              </a:xfrm>
              <a:custGeom>
                <a:avLst/>
                <a:gdLst/>
                <a:ahLst/>
                <a:cxnLst/>
                <a:rect l="l" t="t" r="r" b="b"/>
                <a:pathLst>
                  <a:path w="6355080" h="6355080">
                    <a:moveTo>
                      <a:pt x="3177540" y="6355080"/>
                    </a:moveTo>
                    <a:cubicBezTo>
                      <a:pt x="2329180" y="6355080"/>
                      <a:pt x="1530350" y="6024880"/>
                      <a:pt x="930910" y="5424170"/>
                    </a:cubicBezTo>
                    <a:cubicBezTo>
                      <a:pt x="330200" y="4824730"/>
                      <a:pt x="0" y="4025900"/>
                      <a:pt x="0" y="3177540"/>
                    </a:cubicBezTo>
                    <a:cubicBezTo>
                      <a:pt x="0" y="2329180"/>
                      <a:pt x="330200" y="1530350"/>
                      <a:pt x="930910" y="930910"/>
                    </a:cubicBezTo>
                    <a:cubicBezTo>
                      <a:pt x="1530350" y="330200"/>
                      <a:pt x="2329180" y="0"/>
                      <a:pt x="3177540" y="0"/>
                    </a:cubicBezTo>
                    <a:cubicBezTo>
                      <a:pt x="4025900" y="0"/>
                      <a:pt x="4824730" y="330200"/>
                      <a:pt x="5424170" y="930910"/>
                    </a:cubicBezTo>
                    <a:cubicBezTo>
                      <a:pt x="6024880" y="1531620"/>
                      <a:pt x="6355080" y="2329180"/>
                      <a:pt x="6355080" y="3177540"/>
                    </a:cubicBezTo>
                    <a:cubicBezTo>
                      <a:pt x="6355080" y="4025900"/>
                      <a:pt x="6024880" y="4824730"/>
                      <a:pt x="5424170" y="5424170"/>
                    </a:cubicBezTo>
                    <a:cubicBezTo>
                      <a:pt x="4824730" y="6024880"/>
                      <a:pt x="4025900" y="6355080"/>
                      <a:pt x="3177540" y="6355080"/>
                    </a:cubicBezTo>
                    <a:close/>
                    <a:moveTo>
                      <a:pt x="3177540" y="190500"/>
                    </a:moveTo>
                    <a:cubicBezTo>
                      <a:pt x="2379980" y="190500"/>
                      <a:pt x="1629410" y="501650"/>
                      <a:pt x="1065530" y="1065530"/>
                    </a:cubicBezTo>
                    <a:cubicBezTo>
                      <a:pt x="501650" y="1629410"/>
                      <a:pt x="190500" y="2379980"/>
                      <a:pt x="190500" y="3177540"/>
                    </a:cubicBezTo>
                    <a:cubicBezTo>
                      <a:pt x="190500" y="3975100"/>
                      <a:pt x="501650" y="4725670"/>
                      <a:pt x="1065530" y="5289550"/>
                    </a:cubicBezTo>
                    <a:cubicBezTo>
                      <a:pt x="1629410" y="5853430"/>
                      <a:pt x="2379980" y="6164580"/>
                      <a:pt x="3177540" y="6164580"/>
                    </a:cubicBezTo>
                    <a:cubicBezTo>
                      <a:pt x="3975100" y="6164580"/>
                      <a:pt x="4725670" y="5853430"/>
                      <a:pt x="5289550" y="5289550"/>
                    </a:cubicBezTo>
                    <a:cubicBezTo>
                      <a:pt x="5853430" y="4725670"/>
                      <a:pt x="6164580" y="3975100"/>
                      <a:pt x="6164580" y="3177540"/>
                    </a:cubicBezTo>
                    <a:cubicBezTo>
                      <a:pt x="6164580" y="2379980"/>
                      <a:pt x="5853430" y="1629410"/>
                      <a:pt x="5289550" y="1065530"/>
                    </a:cubicBezTo>
                    <a:cubicBezTo>
                      <a:pt x="4725670" y="501650"/>
                      <a:pt x="3975100" y="190500"/>
                      <a:pt x="3177540" y="190500"/>
                    </a:cubicBezTo>
                    <a:close/>
                  </a:path>
                </a:pathLst>
              </a:custGeom>
              <a:solidFill>
                <a:srgbClr val="63C49A"/>
              </a:solidFill>
            </p:spPr>
          </p:sp>
        </p:grpSp>
        <p:sp>
          <p:nvSpPr>
            <p:cNvPr id="7" name="TextBox 7"/>
            <p:cNvSpPr txBox="1"/>
            <p:nvPr/>
          </p:nvSpPr>
          <p:spPr>
            <a:xfrm>
              <a:off x="257367" y="212122"/>
              <a:ext cx="529632" cy="5851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53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8148" b="-370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522652" y="3786899"/>
            <a:ext cx="12961829" cy="2713202"/>
            <a:chOff x="0" y="0"/>
            <a:chExt cx="17282438" cy="3617603"/>
          </a:xfrm>
        </p:grpSpPr>
        <p:sp>
          <p:nvSpPr>
            <p:cNvPr id="4" name="TextBox 4"/>
            <p:cNvSpPr txBox="1"/>
            <p:nvPr/>
          </p:nvSpPr>
          <p:spPr>
            <a:xfrm>
              <a:off x="0" y="1684028"/>
              <a:ext cx="17282438" cy="19335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0800"/>
                </a:lnSpc>
              </a:pPr>
              <a:r>
                <a:rPr lang="en-US" sz="9000" b="1">
                  <a:solidFill>
                    <a:srgbClr val="FFFFFF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Future Extensions</a:t>
              </a:r>
            </a:p>
          </p:txBody>
        </p:sp>
        <p:grpSp>
          <p:nvGrpSpPr>
            <p:cNvPr id="5" name="Group 5"/>
            <p:cNvGrpSpPr>
              <a:grpSpLocks noChangeAspect="1"/>
            </p:cNvGrpSpPr>
            <p:nvPr/>
          </p:nvGrpSpPr>
          <p:grpSpPr>
            <a:xfrm>
              <a:off x="0" y="0"/>
              <a:ext cx="1044365" cy="1044365"/>
              <a:chOff x="-2540" y="-2540"/>
              <a:chExt cx="6355080" cy="635508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-2540" y="-2540"/>
                <a:ext cx="6355080" cy="6355080"/>
              </a:xfrm>
              <a:custGeom>
                <a:avLst/>
                <a:gdLst/>
                <a:ahLst/>
                <a:cxnLst/>
                <a:rect l="l" t="t" r="r" b="b"/>
                <a:pathLst>
                  <a:path w="6355080" h="6355080">
                    <a:moveTo>
                      <a:pt x="3177540" y="6355080"/>
                    </a:moveTo>
                    <a:cubicBezTo>
                      <a:pt x="2329180" y="6355080"/>
                      <a:pt x="1530350" y="6024880"/>
                      <a:pt x="930910" y="5424170"/>
                    </a:cubicBezTo>
                    <a:cubicBezTo>
                      <a:pt x="330200" y="4824730"/>
                      <a:pt x="0" y="4025900"/>
                      <a:pt x="0" y="3177540"/>
                    </a:cubicBezTo>
                    <a:cubicBezTo>
                      <a:pt x="0" y="2329180"/>
                      <a:pt x="330200" y="1530350"/>
                      <a:pt x="930910" y="930910"/>
                    </a:cubicBezTo>
                    <a:cubicBezTo>
                      <a:pt x="1530350" y="330200"/>
                      <a:pt x="2329180" y="0"/>
                      <a:pt x="3177540" y="0"/>
                    </a:cubicBezTo>
                    <a:cubicBezTo>
                      <a:pt x="4025900" y="0"/>
                      <a:pt x="4824730" y="330200"/>
                      <a:pt x="5424170" y="930910"/>
                    </a:cubicBezTo>
                    <a:cubicBezTo>
                      <a:pt x="6024880" y="1531620"/>
                      <a:pt x="6355080" y="2329180"/>
                      <a:pt x="6355080" y="3177540"/>
                    </a:cubicBezTo>
                    <a:cubicBezTo>
                      <a:pt x="6355080" y="4025900"/>
                      <a:pt x="6024880" y="4824730"/>
                      <a:pt x="5424170" y="5424170"/>
                    </a:cubicBezTo>
                    <a:cubicBezTo>
                      <a:pt x="4824730" y="6024880"/>
                      <a:pt x="4025900" y="6355080"/>
                      <a:pt x="3177540" y="6355080"/>
                    </a:cubicBezTo>
                    <a:close/>
                    <a:moveTo>
                      <a:pt x="3177540" y="190500"/>
                    </a:moveTo>
                    <a:cubicBezTo>
                      <a:pt x="2379980" y="190500"/>
                      <a:pt x="1629410" y="501650"/>
                      <a:pt x="1065530" y="1065530"/>
                    </a:cubicBezTo>
                    <a:cubicBezTo>
                      <a:pt x="501650" y="1629410"/>
                      <a:pt x="190500" y="2379980"/>
                      <a:pt x="190500" y="3177540"/>
                    </a:cubicBezTo>
                    <a:cubicBezTo>
                      <a:pt x="190500" y="3975100"/>
                      <a:pt x="501650" y="4725670"/>
                      <a:pt x="1065530" y="5289550"/>
                    </a:cubicBezTo>
                    <a:cubicBezTo>
                      <a:pt x="1629410" y="5853430"/>
                      <a:pt x="2379980" y="6164580"/>
                      <a:pt x="3177540" y="6164580"/>
                    </a:cubicBezTo>
                    <a:cubicBezTo>
                      <a:pt x="3975100" y="6164580"/>
                      <a:pt x="4725670" y="5853430"/>
                      <a:pt x="5289550" y="5289550"/>
                    </a:cubicBezTo>
                    <a:cubicBezTo>
                      <a:pt x="5853430" y="4725670"/>
                      <a:pt x="6164580" y="3975100"/>
                      <a:pt x="6164580" y="3177540"/>
                    </a:cubicBezTo>
                    <a:cubicBezTo>
                      <a:pt x="6164580" y="2379980"/>
                      <a:pt x="5853430" y="1629410"/>
                      <a:pt x="5289550" y="1065530"/>
                    </a:cubicBezTo>
                    <a:cubicBezTo>
                      <a:pt x="4725670" y="501650"/>
                      <a:pt x="3975100" y="190500"/>
                      <a:pt x="3177540" y="190500"/>
                    </a:cubicBezTo>
                    <a:close/>
                  </a:path>
                </a:pathLst>
              </a:custGeom>
              <a:solidFill>
                <a:srgbClr val="63C49A"/>
              </a:solidFill>
            </p:spPr>
          </p:sp>
        </p:grpSp>
        <p:sp>
          <p:nvSpPr>
            <p:cNvPr id="7" name="TextBox 7"/>
            <p:cNvSpPr txBox="1"/>
            <p:nvPr/>
          </p:nvSpPr>
          <p:spPr>
            <a:xfrm>
              <a:off x="257367" y="212122"/>
              <a:ext cx="529632" cy="5851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53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3808457" cy="10287000"/>
          </a:xfrm>
          <a:prstGeom prst="rect">
            <a:avLst/>
          </a:prstGeom>
          <a:solidFill>
            <a:srgbClr val="E8E8E8"/>
          </a:solidFill>
        </p:spPr>
      </p:sp>
      <p:sp>
        <p:nvSpPr>
          <p:cNvPr id="3" name="TextBox 3"/>
          <p:cNvSpPr txBox="1"/>
          <p:nvPr/>
        </p:nvSpPr>
        <p:spPr>
          <a:xfrm>
            <a:off x="5832162" y="4274363"/>
            <a:ext cx="9496240" cy="719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94"/>
              </a:lnSpc>
            </a:pPr>
            <a:r>
              <a:rPr lang="en-US" sz="3924">
                <a:solidFill>
                  <a:srgbClr val="1C1D20"/>
                </a:solidFill>
                <a:latin typeface="Telegraf"/>
                <a:ea typeface="Telegraf"/>
                <a:cs typeface="Telegraf"/>
                <a:sym typeface="Telegraf"/>
              </a:rPr>
              <a:t>Thank You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832162" y="8170562"/>
            <a:ext cx="9496240" cy="14147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94"/>
              </a:lnSpc>
            </a:pPr>
            <a:r>
              <a:rPr lang="en-US" sz="3924">
                <a:solidFill>
                  <a:srgbClr val="737373"/>
                </a:solidFill>
                <a:latin typeface="Telegraf"/>
                <a:ea typeface="Telegraf"/>
                <a:cs typeface="Telegraf"/>
                <a:sym typeface="Telegraf"/>
              </a:rPr>
              <a:t>Anish Thakkar (CE082)</a:t>
            </a:r>
          </a:p>
          <a:p>
            <a:pPr algn="l">
              <a:lnSpc>
                <a:spcPts val="5494"/>
              </a:lnSpc>
            </a:pPr>
            <a:r>
              <a:rPr lang="en-US" sz="3924">
                <a:solidFill>
                  <a:srgbClr val="737373"/>
                </a:solidFill>
                <a:latin typeface="Telegraf"/>
                <a:ea typeface="Telegraf"/>
                <a:cs typeface="Telegraf"/>
                <a:sym typeface="Telegraf"/>
              </a:rPr>
              <a:t>Vaibhav Makwana (CE024)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3C49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562562" y="1661160"/>
            <a:ext cx="13162876" cy="68122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800" b="1" dirty="0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The HR Management System (</a:t>
            </a:r>
            <a:r>
              <a:rPr lang="en-US" sz="4800" b="1" u="sng" dirty="0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HRMS</a:t>
            </a:r>
            <a:r>
              <a:rPr lang="en-US" sz="4800" b="1" dirty="0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) is built on </a:t>
            </a:r>
            <a:r>
              <a:rPr lang="en-US" sz="4800" b="1" u="sng" dirty="0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.NET Core</a:t>
            </a:r>
            <a:r>
              <a:rPr lang="en-US" sz="4800" b="1" dirty="0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, providing a seamless solution for managing employee and applicant data. It replaces traditional manual processes and integrates smoothly with existing IT systems. Accessible via standard </a:t>
            </a:r>
            <a:r>
              <a:rPr lang="en-US" sz="4800" b="1" u="sng" dirty="0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web browsers</a:t>
            </a:r>
            <a:r>
              <a:rPr lang="en-US" sz="4800" b="1" dirty="0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, the system streamlines HR operations efficiently.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8148" b="-370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522652" y="3786899"/>
            <a:ext cx="12961829" cy="2713202"/>
            <a:chOff x="0" y="0"/>
            <a:chExt cx="17282438" cy="3617603"/>
          </a:xfrm>
        </p:grpSpPr>
        <p:sp>
          <p:nvSpPr>
            <p:cNvPr id="4" name="TextBox 4"/>
            <p:cNvSpPr txBox="1"/>
            <p:nvPr/>
          </p:nvSpPr>
          <p:spPr>
            <a:xfrm>
              <a:off x="0" y="1684028"/>
              <a:ext cx="17282438" cy="19335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0800"/>
                </a:lnSpc>
              </a:pPr>
              <a:r>
                <a:rPr lang="en-US" sz="9000" b="1">
                  <a:solidFill>
                    <a:srgbClr val="FFFFFF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Tech Stack</a:t>
              </a:r>
            </a:p>
          </p:txBody>
        </p:sp>
        <p:grpSp>
          <p:nvGrpSpPr>
            <p:cNvPr id="5" name="Group 5"/>
            <p:cNvGrpSpPr>
              <a:grpSpLocks noChangeAspect="1"/>
            </p:cNvGrpSpPr>
            <p:nvPr/>
          </p:nvGrpSpPr>
          <p:grpSpPr>
            <a:xfrm>
              <a:off x="0" y="0"/>
              <a:ext cx="1044365" cy="1044365"/>
              <a:chOff x="-2540" y="-2540"/>
              <a:chExt cx="6355080" cy="635508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-2540" y="-2540"/>
                <a:ext cx="6355080" cy="6355080"/>
              </a:xfrm>
              <a:custGeom>
                <a:avLst/>
                <a:gdLst/>
                <a:ahLst/>
                <a:cxnLst/>
                <a:rect l="l" t="t" r="r" b="b"/>
                <a:pathLst>
                  <a:path w="6355080" h="6355080">
                    <a:moveTo>
                      <a:pt x="3177540" y="6355080"/>
                    </a:moveTo>
                    <a:cubicBezTo>
                      <a:pt x="2329180" y="6355080"/>
                      <a:pt x="1530350" y="6024880"/>
                      <a:pt x="930910" y="5424170"/>
                    </a:cubicBezTo>
                    <a:cubicBezTo>
                      <a:pt x="330200" y="4824730"/>
                      <a:pt x="0" y="4025900"/>
                      <a:pt x="0" y="3177540"/>
                    </a:cubicBezTo>
                    <a:cubicBezTo>
                      <a:pt x="0" y="2329180"/>
                      <a:pt x="330200" y="1530350"/>
                      <a:pt x="930910" y="930910"/>
                    </a:cubicBezTo>
                    <a:cubicBezTo>
                      <a:pt x="1530350" y="330200"/>
                      <a:pt x="2329180" y="0"/>
                      <a:pt x="3177540" y="0"/>
                    </a:cubicBezTo>
                    <a:cubicBezTo>
                      <a:pt x="4025900" y="0"/>
                      <a:pt x="4824730" y="330200"/>
                      <a:pt x="5424170" y="930910"/>
                    </a:cubicBezTo>
                    <a:cubicBezTo>
                      <a:pt x="6024880" y="1531620"/>
                      <a:pt x="6355080" y="2329180"/>
                      <a:pt x="6355080" y="3177540"/>
                    </a:cubicBezTo>
                    <a:cubicBezTo>
                      <a:pt x="6355080" y="4025900"/>
                      <a:pt x="6024880" y="4824730"/>
                      <a:pt x="5424170" y="5424170"/>
                    </a:cubicBezTo>
                    <a:cubicBezTo>
                      <a:pt x="4824730" y="6024880"/>
                      <a:pt x="4025900" y="6355080"/>
                      <a:pt x="3177540" y="6355080"/>
                    </a:cubicBezTo>
                    <a:close/>
                    <a:moveTo>
                      <a:pt x="3177540" y="190500"/>
                    </a:moveTo>
                    <a:cubicBezTo>
                      <a:pt x="2379980" y="190500"/>
                      <a:pt x="1629410" y="501650"/>
                      <a:pt x="1065530" y="1065530"/>
                    </a:cubicBezTo>
                    <a:cubicBezTo>
                      <a:pt x="501650" y="1629410"/>
                      <a:pt x="190500" y="2379980"/>
                      <a:pt x="190500" y="3177540"/>
                    </a:cubicBezTo>
                    <a:cubicBezTo>
                      <a:pt x="190500" y="3975100"/>
                      <a:pt x="501650" y="4725670"/>
                      <a:pt x="1065530" y="5289550"/>
                    </a:cubicBezTo>
                    <a:cubicBezTo>
                      <a:pt x="1629410" y="5853430"/>
                      <a:pt x="2379980" y="6164580"/>
                      <a:pt x="3177540" y="6164580"/>
                    </a:cubicBezTo>
                    <a:cubicBezTo>
                      <a:pt x="3975100" y="6164580"/>
                      <a:pt x="4725670" y="5853430"/>
                      <a:pt x="5289550" y="5289550"/>
                    </a:cubicBezTo>
                    <a:cubicBezTo>
                      <a:pt x="5853430" y="4725670"/>
                      <a:pt x="6164580" y="3975100"/>
                      <a:pt x="6164580" y="3177540"/>
                    </a:cubicBezTo>
                    <a:cubicBezTo>
                      <a:pt x="6164580" y="2379980"/>
                      <a:pt x="5853430" y="1629410"/>
                      <a:pt x="5289550" y="1065530"/>
                    </a:cubicBezTo>
                    <a:cubicBezTo>
                      <a:pt x="4725670" y="501650"/>
                      <a:pt x="3975100" y="190500"/>
                      <a:pt x="3177540" y="190500"/>
                    </a:cubicBezTo>
                    <a:close/>
                  </a:path>
                </a:pathLst>
              </a:custGeom>
              <a:solidFill>
                <a:srgbClr val="63C49A"/>
              </a:solidFill>
            </p:spPr>
          </p:sp>
        </p:grpSp>
        <p:sp>
          <p:nvSpPr>
            <p:cNvPr id="7" name="TextBox 7"/>
            <p:cNvSpPr txBox="1"/>
            <p:nvPr/>
          </p:nvSpPr>
          <p:spPr>
            <a:xfrm>
              <a:off x="257367" y="212122"/>
              <a:ext cx="529632" cy="5851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53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3808457" cy="10287000"/>
          </a:xfrm>
          <a:prstGeom prst="rect">
            <a:avLst/>
          </a:prstGeom>
          <a:solidFill>
            <a:srgbClr val="E8E8E8"/>
          </a:solidFill>
        </p:spPr>
      </p:sp>
      <p:sp>
        <p:nvSpPr>
          <p:cNvPr id="3" name="TextBox 3"/>
          <p:cNvSpPr txBox="1"/>
          <p:nvPr/>
        </p:nvSpPr>
        <p:spPr>
          <a:xfrm>
            <a:off x="4886364" y="609140"/>
            <a:ext cx="12579508" cy="80306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71926" lvl="1" indent="-535963" algn="l">
              <a:lnSpc>
                <a:spcPts val="10674"/>
              </a:lnSpc>
              <a:buFont typeface="Arial"/>
              <a:buChar char="•"/>
            </a:pPr>
            <a:r>
              <a:rPr lang="en-US" sz="4964" dirty="0">
                <a:solidFill>
                  <a:srgbClr val="1C1D20"/>
                </a:solidFill>
                <a:latin typeface="Telegraf"/>
                <a:ea typeface="Telegraf"/>
                <a:cs typeface="Telegraf"/>
                <a:sym typeface="Telegraf"/>
              </a:rPr>
              <a:t>.NET Core with Entity Framework Core</a:t>
            </a:r>
          </a:p>
          <a:p>
            <a:pPr marL="1071926" lvl="1" indent="-535963" algn="l">
              <a:lnSpc>
                <a:spcPts val="10674"/>
              </a:lnSpc>
              <a:buFont typeface="Arial"/>
              <a:buChar char="•"/>
            </a:pPr>
            <a:r>
              <a:rPr lang="en-US" sz="4964" dirty="0">
                <a:solidFill>
                  <a:srgbClr val="1C1D20"/>
                </a:solidFill>
                <a:latin typeface="Telegraf"/>
                <a:ea typeface="Telegraf"/>
                <a:cs typeface="Telegraf"/>
                <a:sym typeface="Telegraf"/>
              </a:rPr>
              <a:t> Angular</a:t>
            </a:r>
          </a:p>
          <a:p>
            <a:pPr marL="1071926" lvl="1" indent="-535963" algn="l">
              <a:lnSpc>
                <a:spcPts val="10674"/>
              </a:lnSpc>
              <a:buFont typeface="Arial"/>
              <a:buChar char="•"/>
            </a:pPr>
            <a:r>
              <a:rPr lang="en-US" sz="4964" dirty="0">
                <a:solidFill>
                  <a:srgbClr val="1C1D20"/>
                </a:solidFill>
                <a:latin typeface="Telegraf"/>
                <a:ea typeface="Telegraf"/>
                <a:cs typeface="Telegraf"/>
                <a:sym typeface="Telegraf"/>
              </a:rPr>
              <a:t> SQL Server Management Studio</a:t>
            </a:r>
          </a:p>
          <a:p>
            <a:pPr marL="1071926" lvl="1" indent="-535963" algn="l">
              <a:lnSpc>
                <a:spcPts val="10674"/>
              </a:lnSpc>
              <a:buFont typeface="Arial"/>
              <a:buChar char="•"/>
            </a:pPr>
            <a:r>
              <a:rPr lang="en-US" sz="4964" dirty="0">
                <a:solidFill>
                  <a:srgbClr val="1C1D20"/>
                </a:solidFill>
                <a:latin typeface="Telegraf"/>
                <a:ea typeface="Telegraf"/>
                <a:cs typeface="Telegraf"/>
                <a:sym typeface="Telegraf"/>
              </a:rPr>
              <a:t> .NET Identity Library</a:t>
            </a:r>
          </a:p>
          <a:p>
            <a:pPr marL="1071926" lvl="1" indent="-535963" algn="l">
              <a:lnSpc>
                <a:spcPts val="10674"/>
              </a:lnSpc>
              <a:buFont typeface="Arial"/>
              <a:buChar char="•"/>
            </a:pPr>
            <a:r>
              <a:rPr lang="en-US" sz="4964" dirty="0">
                <a:solidFill>
                  <a:srgbClr val="1C1D20"/>
                </a:solidFill>
                <a:latin typeface="Telegraf"/>
                <a:ea typeface="Telegraf"/>
                <a:cs typeface="Telegraf"/>
                <a:sym typeface="Telegraf"/>
              </a:rPr>
              <a:t> Swagger</a:t>
            </a:r>
          </a:p>
          <a:p>
            <a:pPr marL="1071926" lvl="1" indent="-535963" algn="l">
              <a:lnSpc>
                <a:spcPts val="10674"/>
              </a:lnSpc>
              <a:buFont typeface="Arial"/>
              <a:buChar char="•"/>
            </a:pPr>
            <a:r>
              <a:rPr lang="en-US" sz="4964" dirty="0">
                <a:solidFill>
                  <a:srgbClr val="1C1D20"/>
                </a:solidFill>
                <a:latin typeface="Telegraf"/>
                <a:ea typeface="Telegraf"/>
                <a:cs typeface="Telegraf"/>
                <a:sym typeface="Telegraf"/>
              </a:rPr>
              <a:t> Azure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6131337" y="5741569"/>
            <a:ext cx="2010500" cy="2010500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63C49A"/>
            </a:solidFill>
          </p:spPr>
        </p:sp>
      </p:grpSp>
      <p:sp>
        <p:nvSpPr>
          <p:cNvPr id="6" name="Freeform 6"/>
          <p:cNvSpPr/>
          <p:nvPr/>
        </p:nvSpPr>
        <p:spPr>
          <a:xfrm>
            <a:off x="14783362" y="7247800"/>
            <a:ext cx="2353225" cy="2353225"/>
          </a:xfrm>
          <a:custGeom>
            <a:avLst/>
            <a:gdLst/>
            <a:ahLst/>
            <a:cxnLst/>
            <a:rect l="l" t="t" r="r" b="b"/>
            <a:pathLst>
              <a:path w="2353225" h="2353225">
                <a:moveTo>
                  <a:pt x="0" y="0"/>
                </a:moveTo>
                <a:lnTo>
                  <a:pt x="2353225" y="0"/>
                </a:lnTo>
                <a:lnTo>
                  <a:pt x="2353225" y="2353225"/>
                </a:lnTo>
                <a:lnTo>
                  <a:pt x="0" y="23532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9718255" y="6743530"/>
            <a:ext cx="3623903" cy="1008539"/>
          </a:xfrm>
          <a:custGeom>
            <a:avLst/>
            <a:gdLst/>
            <a:ahLst/>
            <a:cxnLst/>
            <a:rect l="l" t="t" r="r" b="b"/>
            <a:pathLst>
              <a:path w="3623903" h="1008539">
                <a:moveTo>
                  <a:pt x="0" y="0"/>
                </a:moveTo>
                <a:lnTo>
                  <a:pt x="3623903" y="0"/>
                </a:lnTo>
                <a:lnTo>
                  <a:pt x="3623903" y="1008539"/>
                </a:lnTo>
                <a:lnTo>
                  <a:pt x="0" y="10085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465839" y="736962"/>
            <a:ext cx="2010500" cy="2010500"/>
            <a:chOff x="0" y="0"/>
            <a:chExt cx="6350000" cy="6350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63C49A"/>
            </a:solidFill>
          </p:spPr>
        </p:sp>
      </p:grpSp>
      <p:sp>
        <p:nvSpPr>
          <p:cNvPr id="10" name="Freeform 10"/>
          <p:cNvSpPr/>
          <p:nvPr/>
        </p:nvSpPr>
        <p:spPr>
          <a:xfrm>
            <a:off x="1904229" y="881226"/>
            <a:ext cx="2188384" cy="2385160"/>
          </a:xfrm>
          <a:custGeom>
            <a:avLst/>
            <a:gdLst/>
            <a:ahLst/>
            <a:cxnLst/>
            <a:rect l="l" t="t" r="r" b="b"/>
            <a:pathLst>
              <a:path w="2188384" h="2385160">
                <a:moveTo>
                  <a:pt x="0" y="0"/>
                </a:moveTo>
                <a:lnTo>
                  <a:pt x="2188384" y="0"/>
                </a:lnTo>
                <a:lnTo>
                  <a:pt x="2188384" y="2385160"/>
                </a:lnTo>
                <a:lnTo>
                  <a:pt x="0" y="238516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2476339" y="7752069"/>
            <a:ext cx="2180071" cy="1771308"/>
          </a:xfrm>
          <a:custGeom>
            <a:avLst/>
            <a:gdLst/>
            <a:ahLst/>
            <a:cxnLst/>
            <a:rect l="l" t="t" r="r" b="b"/>
            <a:pathLst>
              <a:path w="2180071" h="1771308">
                <a:moveTo>
                  <a:pt x="0" y="0"/>
                </a:moveTo>
                <a:lnTo>
                  <a:pt x="2180072" y="0"/>
                </a:lnTo>
                <a:lnTo>
                  <a:pt x="2180072" y="1771308"/>
                </a:lnTo>
                <a:lnTo>
                  <a:pt x="0" y="177130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227108" y="4276036"/>
            <a:ext cx="4012186" cy="2467494"/>
          </a:xfrm>
          <a:custGeom>
            <a:avLst/>
            <a:gdLst/>
            <a:ahLst/>
            <a:cxnLst/>
            <a:rect l="l" t="t" r="r" b="b"/>
            <a:pathLst>
              <a:path w="4012186" h="2467494">
                <a:moveTo>
                  <a:pt x="0" y="0"/>
                </a:moveTo>
                <a:lnTo>
                  <a:pt x="4012186" y="0"/>
                </a:lnTo>
                <a:lnTo>
                  <a:pt x="4012186" y="2467494"/>
                </a:lnTo>
                <a:lnTo>
                  <a:pt x="0" y="246749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11036000" y="8639773"/>
            <a:ext cx="2010500" cy="2010500"/>
            <a:chOff x="0" y="0"/>
            <a:chExt cx="6350000" cy="63500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63C49A"/>
            </a:solidFill>
          </p:spPr>
        </p:sp>
      </p:grpSp>
      <p:grpSp>
        <p:nvGrpSpPr>
          <p:cNvPr id="15" name="Group 15"/>
          <p:cNvGrpSpPr/>
          <p:nvPr/>
        </p:nvGrpSpPr>
        <p:grpSpPr>
          <a:xfrm>
            <a:off x="-669750" y="7512877"/>
            <a:ext cx="2010500" cy="2010500"/>
            <a:chOff x="0" y="0"/>
            <a:chExt cx="6350000" cy="63500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63C49A"/>
            </a:solidFill>
          </p:spPr>
        </p:sp>
      </p:grpSp>
      <p:grpSp>
        <p:nvGrpSpPr>
          <p:cNvPr id="17" name="Group 17"/>
          <p:cNvGrpSpPr/>
          <p:nvPr/>
        </p:nvGrpSpPr>
        <p:grpSpPr>
          <a:xfrm>
            <a:off x="4092613" y="-887010"/>
            <a:ext cx="2010500" cy="2010500"/>
            <a:chOff x="0" y="0"/>
            <a:chExt cx="6350000" cy="63500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63C49A"/>
            </a:solidFill>
          </p:spPr>
        </p:sp>
      </p:grpSp>
      <p:grpSp>
        <p:nvGrpSpPr>
          <p:cNvPr id="19" name="Group 19"/>
          <p:cNvGrpSpPr/>
          <p:nvPr/>
        </p:nvGrpSpPr>
        <p:grpSpPr>
          <a:xfrm>
            <a:off x="14783362" y="1742212"/>
            <a:ext cx="2010500" cy="2010500"/>
            <a:chOff x="0" y="0"/>
            <a:chExt cx="6350000" cy="63500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63C49A"/>
            </a:solidFill>
          </p:spPr>
        </p:sp>
      </p:grpSp>
      <p:grpSp>
        <p:nvGrpSpPr>
          <p:cNvPr id="21" name="Group 21"/>
          <p:cNvGrpSpPr/>
          <p:nvPr/>
        </p:nvGrpSpPr>
        <p:grpSpPr>
          <a:xfrm>
            <a:off x="5003371" y="9281750"/>
            <a:ext cx="2010500" cy="2010500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63C49A"/>
            </a:solidFill>
          </p:spPr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8148" b="-370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522652" y="3786899"/>
            <a:ext cx="12961829" cy="2713202"/>
            <a:chOff x="0" y="0"/>
            <a:chExt cx="17282438" cy="3617603"/>
          </a:xfrm>
        </p:grpSpPr>
        <p:sp>
          <p:nvSpPr>
            <p:cNvPr id="4" name="TextBox 4"/>
            <p:cNvSpPr txBox="1"/>
            <p:nvPr/>
          </p:nvSpPr>
          <p:spPr>
            <a:xfrm>
              <a:off x="0" y="1684028"/>
              <a:ext cx="17282438" cy="19335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0800"/>
                </a:lnSpc>
              </a:pPr>
              <a:r>
                <a:rPr lang="en-US" sz="9000" b="1">
                  <a:solidFill>
                    <a:srgbClr val="FFFFFF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Modules</a:t>
              </a:r>
            </a:p>
          </p:txBody>
        </p:sp>
        <p:grpSp>
          <p:nvGrpSpPr>
            <p:cNvPr id="5" name="Group 5"/>
            <p:cNvGrpSpPr>
              <a:grpSpLocks noChangeAspect="1"/>
            </p:cNvGrpSpPr>
            <p:nvPr/>
          </p:nvGrpSpPr>
          <p:grpSpPr>
            <a:xfrm>
              <a:off x="0" y="0"/>
              <a:ext cx="1044365" cy="1044365"/>
              <a:chOff x="-2540" y="-2540"/>
              <a:chExt cx="6355080" cy="635508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-2540" y="-2540"/>
                <a:ext cx="6355080" cy="6355080"/>
              </a:xfrm>
              <a:custGeom>
                <a:avLst/>
                <a:gdLst/>
                <a:ahLst/>
                <a:cxnLst/>
                <a:rect l="l" t="t" r="r" b="b"/>
                <a:pathLst>
                  <a:path w="6355080" h="6355080">
                    <a:moveTo>
                      <a:pt x="3177540" y="6355080"/>
                    </a:moveTo>
                    <a:cubicBezTo>
                      <a:pt x="2329180" y="6355080"/>
                      <a:pt x="1530350" y="6024880"/>
                      <a:pt x="930910" y="5424170"/>
                    </a:cubicBezTo>
                    <a:cubicBezTo>
                      <a:pt x="330200" y="4824730"/>
                      <a:pt x="0" y="4025900"/>
                      <a:pt x="0" y="3177540"/>
                    </a:cubicBezTo>
                    <a:cubicBezTo>
                      <a:pt x="0" y="2329180"/>
                      <a:pt x="330200" y="1530350"/>
                      <a:pt x="930910" y="930910"/>
                    </a:cubicBezTo>
                    <a:cubicBezTo>
                      <a:pt x="1530350" y="330200"/>
                      <a:pt x="2329180" y="0"/>
                      <a:pt x="3177540" y="0"/>
                    </a:cubicBezTo>
                    <a:cubicBezTo>
                      <a:pt x="4025900" y="0"/>
                      <a:pt x="4824730" y="330200"/>
                      <a:pt x="5424170" y="930910"/>
                    </a:cubicBezTo>
                    <a:cubicBezTo>
                      <a:pt x="6024880" y="1531620"/>
                      <a:pt x="6355080" y="2329180"/>
                      <a:pt x="6355080" y="3177540"/>
                    </a:cubicBezTo>
                    <a:cubicBezTo>
                      <a:pt x="6355080" y="4025900"/>
                      <a:pt x="6024880" y="4824730"/>
                      <a:pt x="5424170" y="5424170"/>
                    </a:cubicBezTo>
                    <a:cubicBezTo>
                      <a:pt x="4824730" y="6024880"/>
                      <a:pt x="4025900" y="6355080"/>
                      <a:pt x="3177540" y="6355080"/>
                    </a:cubicBezTo>
                    <a:close/>
                    <a:moveTo>
                      <a:pt x="3177540" y="190500"/>
                    </a:moveTo>
                    <a:cubicBezTo>
                      <a:pt x="2379980" y="190500"/>
                      <a:pt x="1629410" y="501650"/>
                      <a:pt x="1065530" y="1065530"/>
                    </a:cubicBezTo>
                    <a:cubicBezTo>
                      <a:pt x="501650" y="1629410"/>
                      <a:pt x="190500" y="2379980"/>
                      <a:pt x="190500" y="3177540"/>
                    </a:cubicBezTo>
                    <a:cubicBezTo>
                      <a:pt x="190500" y="3975100"/>
                      <a:pt x="501650" y="4725670"/>
                      <a:pt x="1065530" y="5289550"/>
                    </a:cubicBezTo>
                    <a:cubicBezTo>
                      <a:pt x="1629410" y="5853430"/>
                      <a:pt x="2379980" y="6164580"/>
                      <a:pt x="3177540" y="6164580"/>
                    </a:cubicBezTo>
                    <a:cubicBezTo>
                      <a:pt x="3975100" y="6164580"/>
                      <a:pt x="4725670" y="5853430"/>
                      <a:pt x="5289550" y="5289550"/>
                    </a:cubicBezTo>
                    <a:cubicBezTo>
                      <a:pt x="5853430" y="4725670"/>
                      <a:pt x="6164580" y="3975100"/>
                      <a:pt x="6164580" y="3177540"/>
                    </a:cubicBezTo>
                    <a:cubicBezTo>
                      <a:pt x="6164580" y="2379980"/>
                      <a:pt x="5853430" y="1629410"/>
                      <a:pt x="5289550" y="1065530"/>
                    </a:cubicBezTo>
                    <a:cubicBezTo>
                      <a:pt x="4725670" y="501650"/>
                      <a:pt x="3975100" y="190500"/>
                      <a:pt x="3177540" y="190500"/>
                    </a:cubicBezTo>
                    <a:close/>
                  </a:path>
                </a:pathLst>
              </a:custGeom>
              <a:solidFill>
                <a:srgbClr val="63C49A"/>
              </a:solidFill>
            </p:spPr>
          </p:sp>
        </p:grpSp>
        <p:sp>
          <p:nvSpPr>
            <p:cNvPr id="7" name="TextBox 7"/>
            <p:cNvSpPr txBox="1"/>
            <p:nvPr/>
          </p:nvSpPr>
          <p:spPr>
            <a:xfrm>
              <a:off x="257367" y="212122"/>
              <a:ext cx="529632" cy="5851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53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3808457" cy="10287000"/>
          </a:xfrm>
          <a:prstGeom prst="rect">
            <a:avLst/>
          </a:prstGeom>
          <a:solidFill>
            <a:srgbClr val="E8E8E8"/>
          </a:solidFill>
        </p:spPr>
      </p:sp>
      <p:grpSp>
        <p:nvGrpSpPr>
          <p:cNvPr id="3" name="Group 3"/>
          <p:cNvGrpSpPr/>
          <p:nvPr/>
        </p:nvGrpSpPr>
        <p:grpSpPr>
          <a:xfrm>
            <a:off x="2803207" y="100453"/>
            <a:ext cx="2010500" cy="2010500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63C49A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2803207" y="2321627"/>
            <a:ext cx="2010500" cy="2010500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63C49A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5537658" y="684063"/>
            <a:ext cx="9496240" cy="719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94"/>
              </a:lnSpc>
            </a:pPr>
            <a:r>
              <a:rPr lang="en-US" sz="3924">
                <a:solidFill>
                  <a:srgbClr val="1C1D20"/>
                </a:solidFill>
                <a:latin typeface="Telegraf"/>
                <a:ea typeface="Telegraf"/>
                <a:cs typeface="Telegraf"/>
                <a:sym typeface="Telegraf"/>
              </a:rPr>
              <a:t>Attendance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2803207" y="4541677"/>
            <a:ext cx="2010500" cy="2010500"/>
            <a:chOff x="0" y="0"/>
            <a:chExt cx="6350000" cy="6350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63C49A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2803207" y="6761727"/>
            <a:ext cx="2010500" cy="2010500"/>
            <a:chOff x="0" y="0"/>
            <a:chExt cx="6350000" cy="63500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63C49A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2803207" y="8982901"/>
            <a:ext cx="2010500" cy="2010500"/>
            <a:chOff x="0" y="0"/>
            <a:chExt cx="6350000" cy="63500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63C49A"/>
            </a:solidFill>
          </p:spPr>
        </p:sp>
      </p:grpSp>
      <p:sp>
        <p:nvSpPr>
          <p:cNvPr id="14" name="TextBox 14"/>
          <p:cNvSpPr txBox="1"/>
          <p:nvPr/>
        </p:nvSpPr>
        <p:spPr>
          <a:xfrm>
            <a:off x="5704656" y="2905237"/>
            <a:ext cx="9496240" cy="719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94"/>
              </a:lnSpc>
            </a:pPr>
            <a:r>
              <a:rPr lang="en-US" sz="3924">
                <a:solidFill>
                  <a:srgbClr val="1C1D20"/>
                </a:solidFill>
                <a:latin typeface="Telegraf"/>
                <a:ea typeface="Telegraf"/>
                <a:cs typeface="Telegraf"/>
                <a:sym typeface="Telegraf"/>
              </a:rPr>
              <a:t>Payroll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537658" y="5125287"/>
            <a:ext cx="9496240" cy="719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94"/>
              </a:lnSpc>
            </a:pPr>
            <a:r>
              <a:rPr lang="en-US" sz="3924">
                <a:solidFill>
                  <a:srgbClr val="1C1D20"/>
                </a:solidFill>
                <a:latin typeface="Telegraf"/>
                <a:ea typeface="Telegraf"/>
                <a:cs typeface="Telegraf"/>
                <a:sym typeface="Telegraf"/>
              </a:rPr>
              <a:t>Organization Settings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537658" y="7345337"/>
            <a:ext cx="9496240" cy="719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94"/>
              </a:lnSpc>
            </a:pPr>
            <a:r>
              <a:rPr lang="en-US" sz="3924">
                <a:solidFill>
                  <a:srgbClr val="1C1D20"/>
                </a:solidFill>
                <a:latin typeface="Telegraf"/>
                <a:ea typeface="Telegraf"/>
                <a:cs typeface="Telegraf"/>
                <a:sym typeface="Telegraf"/>
              </a:rPr>
              <a:t>Authentication and Authorization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5537658" y="9268696"/>
            <a:ext cx="9496240" cy="719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94"/>
              </a:lnSpc>
            </a:pPr>
            <a:r>
              <a:rPr lang="en-US" sz="3924">
                <a:solidFill>
                  <a:srgbClr val="1C1D20"/>
                </a:solidFill>
                <a:latin typeface="Telegraf"/>
                <a:ea typeface="Telegraf"/>
                <a:cs typeface="Telegraf"/>
                <a:sym typeface="Telegraf"/>
              </a:rPr>
              <a:t>Deployement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8148" b="-370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522652" y="3786899"/>
            <a:ext cx="12961829" cy="2713202"/>
            <a:chOff x="0" y="0"/>
            <a:chExt cx="17282438" cy="3617603"/>
          </a:xfrm>
        </p:grpSpPr>
        <p:sp>
          <p:nvSpPr>
            <p:cNvPr id="4" name="TextBox 4"/>
            <p:cNvSpPr txBox="1"/>
            <p:nvPr/>
          </p:nvSpPr>
          <p:spPr>
            <a:xfrm>
              <a:off x="0" y="1684028"/>
              <a:ext cx="17282438" cy="19335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0800"/>
                </a:lnSpc>
              </a:pPr>
              <a:r>
                <a:rPr lang="en-US" sz="9000" b="1">
                  <a:solidFill>
                    <a:srgbClr val="FFFFFF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Work Distribution</a:t>
              </a:r>
            </a:p>
          </p:txBody>
        </p:sp>
        <p:grpSp>
          <p:nvGrpSpPr>
            <p:cNvPr id="5" name="Group 5"/>
            <p:cNvGrpSpPr>
              <a:grpSpLocks noChangeAspect="1"/>
            </p:cNvGrpSpPr>
            <p:nvPr/>
          </p:nvGrpSpPr>
          <p:grpSpPr>
            <a:xfrm>
              <a:off x="0" y="0"/>
              <a:ext cx="1044365" cy="1044365"/>
              <a:chOff x="-2540" y="-2540"/>
              <a:chExt cx="6355080" cy="635508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-2540" y="-2540"/>
                <a:ext cx="6355080" cy="6355080"/>
              </a:xfrm>
              <a:custGeom>
                <a:avLst/>
                <a:gdLst/>
                <a:ahLst/>
                <a:cxnLst/>
                <a:rect l="l" t="t" r="r" b="b"/>
                <a:pathLst>
                  <a:path w="6355080" h="6355080">
                    <a:moveTo>
                      <a:pt x="3177540" y="6355080"/>
                    </a:moveTo>
                    <a:cubicBezTo>
                      <a:pt x="2329180" y="6355080"/>
                      <a:pt x="1530350" y="6024880"/>
                      <a:pt x="930910" y="5424170"/>
                    </a:cubicBezTo>
                    <a:cubicBezTo>
                      <a:pt x="330200" y="4824730"/>
                      <a:pt x="0" y="4025900"/>
                      <a:pt x="0" y="3177540"/>
                    </a:cubicBezTo>
                    <a:cubicBezTo>
                      <a:pt x="0" y="2329180"/>
                      <a:pt x="330200" y="1530350"/>
                      <a:pt x="930910" y="930910"/>
                    </a:cubicBezTo>
                    <a:cubicBezTo>
                      <a:pt x="1530350" y="330200"/>
                      <a:pt x="2329180" y="0"/>
                      <a:pt x="3177540" y="0"/>
                    </a:cubicBezTo>
                    <a:cubicBezTo>
                      <a:pt x="4025900" y="0"/>
                      <a:pt x="4824730" y="330200"/>
                      <a:pt x="5424170" y="930910"/>
                    </a:cubicBezTo>
                    <a:cubicBezTo>
                      <a:pt x="6024880" y="1531620"/>
                      <a:pt x="6355080" y="2329180"/>
                      <a:pt x="6355080" y="3177540"/>
                    </a:cubicBezTo>
                    <a:cubicBezTo>
                      <a:pt x="6355080" y="4025900"/>
                      <a:pt x="6024880" y="4824730"/>
                      <a:pt x="5424170" y="5424170"/>
                    </a:cubicBezTo>
                    <a:cubicBezTo>
                      <a:pt x="4824730" y="6024880"/>
                      <a:pt x="4025900" y="6355080"/>
                      <a:pt x="3177540" y="6355080"/>
                    </a:cubicBezTo>
                    <a:close/>
                    <a:moveTo>
                      <a:pt x="3177540" y="190500"/>
                    </a:moveTo>
                    <a:cubicBezTo>
                      <a:pt x="2379980" y="190500"/>
                      <a:pt x="1629410" y="501650"/>
                      <a:pt x="1065530" y="1065530"/>
                    </a:cubicBezTo>
                    <a:cubicBezTo>
                      <a:pt x="501650" y="1629410"/>
                      <a:pt x="190500" y="2379980"/>
                      <a:pt x="190500" y="3177540"/>
                    </a:cubicBezTo>
                    <a:cubicBezTo>
                      <a:pt x="190500" y="3975100"/>
                      <a:pt x="501650" y="4725670"/>
                      <a:pt x="1065530" y="5289550"/>
                    </a:cubicBezTo>
                    <a:cubicBezTo>
                      <a:pt x="1629410" y="5853430"/>
                      <a:pt x="2379980" y="6164580"/>
                      <a:pt x="3177540" y="6164580"/>
                    </a:cubicBezTo>
                    <a:cubicBezTo>
                      <a:pt x="3975100" y="6164580"/>
                      <a:pt x="4725670" y="5853430"/>
                      <a:pt x="5289550" y="5289550"/>
                    </a:cubicBezTo>
                    <a:cubicBezTo>
                      <a:pt x="5853430" y="4725670"/>
                      <a:pt x="6164580" y="3975100"/>
                      <a:pt x="6164580" y="3177540"/>
                    </a:cubicBezTo>
                    <a:cubicBezTo>
                      <a:pt x="6164580" y="2379980"/>
                      <a:pt x="5853430" y="1629410"/>
                      <a:pt x="5289550" y="1065530"/>
                    </a:cubicBezTo>
                    <a:cubicBezTo>
                      <a:pt x="4725670" y="501650"/>
                      <a:pt x="3975100" y="190500"/>
                      <a:pt x="3177540" y="190500"/>
                    </a:cubicBezTo>
                    <a:close/>
                  </a:path>
                </a:pathLst>
              </a:custGeom>
              <a:solidFill>
                <a:srgbClr val="63C49A"/>
              </a:solidFill>
            </p:spPr>
          </p:sp>
        </p:grpSp>
        <p:sp>
          <p:nvSpPr>
            <p:cNvPr id="7" name="TextBox 7"/>
            <p:cNvSpPr txBox="1"/>
            <p:nvPr/>
          </p:nvSpPr>
          <p:spPr>
            <a:xfrm>
              <a:off x="257367" y="212122"/>
              <a:ext cx="529632" cy="5851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53"/>
                </a:lnSpc>
              </a:pP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69</TotalTime>
  <Words>328</Words>
  <Application>Microsoft Office PowerPoint</Application>
  <PresentationFormat>Custom</PresentationFormat>
  <Paragraphs>66</Paragraphs>
  <Slides>36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2" baseType="lpstr">
      <vt:lpstr>Telegraf Bold</vt:lpstr>
      <vt:lpstr>Calibri</vt:lpstr>
      <vt:lpstr>Cambria</vt:lpstr>
      <vt:lpstr>Telegraf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Final SDP PPT</dc:title>
  <cp:lastModifiedBy>Anish Thakkar</cp:lastModifiedBy>
  <cp:revision>3</cp:revision>
  <dcterms:created xsi:type="dcterms:W3CDTF">2006-08-16T00:00:00Z</dcterms:created>
  <dcterms:modified xsi:type="dcterms:W3CDTF">2025-04-03T05:41:02Z</dcterms:modified>
  <dc:identifier>DAGiX9hBWi0</dc:identifier>
</cp:coreProperties>
</file>